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 id="283" r:id="rId15"/>
    <p:sldId id="275" r:id="rId16"/>
    <p:sldId id="276" r:id="rId17"/>
    <p:sldId id="282" r:id="rId18"/>
    <p:sldId id="284" r:id="rId19"/>
    <p:sldId id="285" r:id="rId20"/>
    <p:sldId id="277" r:id="rId21"/>
    <p:sldId id="278" r:id="rId22"/>
    <p:sldId id="271" r:id="rId23"/>
    <p:sldId id="272" r:id="rId24"/>
    <p:sldId id="273" r:id="rId25"/>
    <p:sldId id="279" r:id="rId26"/>
    <p:sldId id="280" r:id="rId27"/>
    <p:sldId id="281" r:id="rId28"/>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3EC8AD67-AB6E-4F7D-B326-44122EB00BDF}" type="datetimeFigureOut">
              <a:rPr lang="en-IN" smtClean="0"/>
              <a:t>25-10-2025</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AF786055-82E1-41F7-B6C1-24B655585F49}" type="slidenum">
              <a:rPr lang="en-IN" smtClean="0"/>
              <a:t>‹#›</a:t>
            </a:fld>
            <a:endParaRPr lang="en-IN"/>
          </a:p>
        </p:txBody>
      </p:sp>
    </p:spTree>
    <p:extLst>
      <p:ext uri="{BB962C8B-B14F-4D97-AF65-F5344CB8AC3E}">
        <p14:creationId xmlns:p14="http://schemas.microsoft.com/office/powerpoint/2010/main" val="1137117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786055-82E1-41F7-B6C1-24B655585F49}" type="slidenum">
              <a:rPr lang="en-IN" smtClean="0"/>
              <a:t>5</a:t>
            </a:fld>
            <a:endParaRPr lang="en-IN"/>
          </a:p>
        </p:txBody>
      </p:sp>
    </p:spTree>
    <p:extLst>
      <p:ext uri="{BB962C8B-B14F-4D97-AF65-F5344CB8AC3E}">
        <p14:creationId xmlns:p14="http://schemas.microsoft.com/office/powerpoint/2010/main" val="234234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400" b="1" i="0">
                <a:solidFill>
                  <a:schemeClr val="tx1"/>
                </a:solidFill>
                <a:latin typeface="Arial"/>
                <a:cs typeface="Aria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3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3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chemeClr val="tx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433386"/>
            <a:ext cx="18288000" cy="38100"/>
          </a:xfrm>
          <a:custGeom>
            <a:avLst/>
            <a:gdLst/>
            <a:ahLst/>
            <a:cxnLst/>
            <a:rect l="l" t="t" r="r" b="b"/>
            <a:pathLst>
              <a:path w="18288000" h="38100">
                <a:moveTo>
                  <a:pt x="0" y="38099"/>
                </a:moveTo>
                <a:lnTo>
                  <a:pt x="0" y="0"/>
                </a:lnTo>
                <a:lnTo>
                  <a:pt x="18287999" y="0"/>
                </a:lnTo>
                <a:lnTo>
                  <a:pt x="18287999" y="38099"/>
                </a:lnTo>
                <a:lnTo>
                  <a:pt x="0" y="38099"/>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2811315" y="244124"/>
            <a:ext cx="12018010" cy="963320"/>
          </a:xfrm>
          <a:prstGeom prst="rect">
            <a:avLst/>
          </a:prstGeom>
        </p:spPr>
        <p:txBody>
          <a:bodyPr wrap="square" lIns="0" tIns="0" rIns="0" bIns="0">
            <a:spAutoFit/>
          </a:bodyPr>
          <a:lstStyle>
            <a:lvl1pPr>
              <a:defRPr sz="5400" b="1" i="0">
                <a:solidFill>
                  <a:schemeClr val="tx1"/>
                </a:solidFill>
                <a:latin typeface="Arial"/>
                <a:cs typeface="Arial"/>
              </a:defRPr>
            </a:lvl1pPr>
          </a:lstStyle>
          <a:p>
            <a:endParaRPr/>
          </a:p>
        </p:txBody>
      </p:sp>
      <p:sp>
        <p:nvSpPr>
          <p:cNvPr id="3" name="Holder 3"/>
          <p:cNvSpPr>
            <a:spLocks noGrp="1"/>
          </p:cNvSpPr>
          <p:nvPr>
            <p:ph type="body" idx="1"/>
          </p:nvPr>
        </p:nvSpPr>
        <p:spPr>
          <a:xfrm>
            <a:off x="482071" y="2165145"/>
            <a:ext cx="17221200" cy="6597650"/>
          </a:xfrm>
          <a:prstGeom prst="rect">
            <a:avLst/>
          </a:prstGeom>
        </p:spPr>
        <p:txBody>
          <a:bodyPr wrap="square" lIns="0" tIns="0" rIns="0" bIns="0">
            <a:spAutoFit/>
          </a:bodyPr>
          <a:lstStyle>
            <a:lvl1pPr>
              <a:defRPr sz="33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sbi.sydney.edu.au/caring-for-the-carers/"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777" y="43643"/>
            <a:ext cx="17694308" cy="3298532"/>
          </a:xfrm>
          <a:prstGeom prst="rect">
            <a:avLst/>
          </a:prstGeom>
        </p:spPr>
      </p:pic>
      <p:sp>
        <p:nvSpPr>
          <p:cNvPr id="3" name="object 3"/>
          <p:cNvSpPr txBox="1">
            <a:spLocks noGrp="1"/>
          </p:cNvSpPr>
          <p:nvPr>
            <p:ph type="title"/>
          </p:nvPr>
        </p:nvSpPr>
        <p:spPr>
          <a:xfrm>
            <a:off x="1427133" y="3736656"/>
            <a:ext cx="16067733" cy="505267"/>
          </a:xfrm>
          <a:prstGeom prst="rect">
            <a:avLst/>
          </a:prstGeom>
        </p:spPr>
        <p:txBody>
          <a:bodyPr vert="horz" wrap="square" lIns="0" tIns="12700" rIns="0" bIns="0" rtlCol="0">
            <a:spAutoFit/>
          </a:bodyPr>
          <a:lstStyle/>
          <a:p>
            <a:pPr marL="12700">
              <a:lnSpc>
                <a:spcPct val="100000"/>
              </a:lnSpc>
              <a:spcBef>
                <a:spcPts val="100"/>
              </a:spcBef>
            </a:pPr>
            <a:r>
              <a:rPr lang="en-IN" sz="3200" dirty="0">
                <a:solidFill>
                  <a:srgbClr val="54045C"/>
                </a:solidFill>
                <a:latin typeface="Times New Roman"/>
                <a:cs typeface="Times New Roman"/>
                <a:sym typeface="Times New Roman"/>
              </a:rPr>
              <a:t>SMART WASTE-AI-POWERED COMMUNITY WASTE MANAGEMENT SYSTEM</a:t>
            </a:r>
            <a:endParaRPr sz="2950" dirty="0"/>
          </a:p>
        </p:txBody>
      </p:sp>
      <p:sp>
        <p:nvSpPr>
          <p:cNvPr id="4" name="object 4"/>
          <p:cNvSpPr txBox="1"/>
          <p:nvPr/>
        </p:nvSpPr>
        <p:spPr>
          <a:xfrm>
            <a:off x="1384955" y="4661804"/>
            <a:ext cx="5932170" cy="1668780"/>
          </a:xfrm>
          <a:prstGeom prst="rect">
            <a:avLst/>
          </a:prstGeom>
        </p:spPr>
        <p:txBody>
          <a:bodyPr vert="horz" wrap="square" lIns="0" tIns="16510" rIns="0" bIns="0" rtlCol="0">
            <a:spAutoFit/>
          </a:bodyPr>
          <a:lstStyle/>
          <a:p>
            <a:pPr marL="12700">
              <a:lnSpc>
                <a:spcPct val="100000"/>
              </a:lnSpc>
              <a:spcBef>
                <a:spcPts val="130"/>
              </a:spcBef>
            </a:pPr>
            <a:r>
              <a:rPr sz="3100" b="1" spc="80" dirty="0">
                <a:latin typeface="Times New Roman" panose="02020603050405020304" pitchFamily="18" charset="0"/>
                <a:cs typeface="Times New Roman" panose="02020603050405020304" pitchFamily="18" charset="0"/>
              </a:rPr>
              <a:t>TEAM</a:t>
            </a:r>
            <a:r>
              <a:rPr sz="3100" b="1" spc="-160" dirty="0">
                <a:latin typeface="Times New Roman" panose="02020603050405020304" pitchFamily="18" charset="0"/>
                <a:cs typeface="Times New Roman" panose="02020603050405020304" pitchFamily="18" charset="0"/>
              </a:rPr>
              <a:t> </a:t>
            </a:r>
            <a:r>
              <a:rPr sz="3100" b="1" spc="-10" dirty="0">
                <a:latin typeface="Times New Roman" panose="02020603050405020304" pitchFamily="18" charset="0"/>
                <a:cs typeface="Times New Roman" panose="02020603050405020304" pitchFamily="18" charset="0"/>
              </a:rPr>
              <a:t>DETAILS</a:t>
            </a:r>
            <a:endParaRPr sz="3100" dirty="0">
              <a:latin typeface="Times New Roman" panose="02020603050405020304" pitchFamily="18" charset="0"/>
              <a:cs typeface="Times New Roman" panose="02020603050405020304" pitchFamily="18" charset="0"/>
            </a:endParaRPr>
          </a:p>
          <a:p>
            <a:pPr marL="117475" marR="5080">
              <a:lnSpc>
                <a:spcPct val="154800"/>
              </a:lnSpc>
              <a:spcBef>
                <a:spcPts val="1385"/>
              </a:spcBef>
              <a:tabLst>
                <a:tab pos="1222375" algn="l"/>
                <a:tab pos="3778885" algn="l"/>
              </a:tabLst>
            </a:pPr>
            <a:r>
              <a:rPr sz="2100" spc="70" dirty="0">
                <a:latin typeface="Times New Roman" panose="02020603050405020304" pitchFamily="18" charset="0"/>
                <a:cs typeface="Times New Roman" panose="02020603050405020304" pitchFamily="18" charset="0"/>
              </a:rPr>
              <a:t>NAME:</a:t>
            </a:r>
            <a:r>
              <a:rPr sz="2100" dirty="0">
                <a:latin typeface="Times New Roman" panose="02020603050405020304" pitchFamily="18" charset="0"/>
                <a:cs typeface="Times New Roman" panose="02020603050405020304" pitchFamily="18" charset="0"/>
              </a:rPr>
              <a:t>	A</a:t>
            </a:r>
            <a:r>
              <a:rPr lang="en-IN" sz="2100" dirty="0">
                <a:latin typeface="Times New Roman" panose="02020603050405020304" pitchFamily="18" charset="0"/>
                <a:cs typeface="Times New Roman" panose="02020603050405020304" pitchFamily="18" charset="0"/>
              </a:rPr>
              <a:t>KSHAYALAKSHMI</a:t>
            </a:r>
            <a:r>
              <a:rPr sz="2100" dirty="0">
                <a:latin typeface="Times New Roman" panose="02020603050405020304" pitchFamily="18" charset="0"/>
                <a:cs typeface="Times New Roman" panose="02020603050405020304" pitchFamily="18" charset="0"/>
              </a:rPr>
              <a:t>	/ </a:t>
            </a:r>
            <a:r>
              <a:rPr sz="2100" spc="110" dirty="0">
                <a:latin typeface="Times New Roman" panose="02020603050405020304" pitchFamily="18" charset="0"/>
                <a:cs typeface="Times New Roman" panose="02020603050405020304" pitchFamily="18" charset="0"/>
              </a:rPr>
              <a:t>211423104</a:t>
            </a:r>
            <a:r>
              <a:rPr lang="en-IN" sz="2100" spc="110" dirty="0">
                <a:latin typeface="Times New Roman" panose="02020603050405020304" pitchFamily="18" charset="0"/>
                <a:cs typeface="Times New Roman" panose="02020603050405020304" pitchFamily="18" charset="0"/>
              </a:rPr>
              <a:t>026</a:t>
            </a:r>
            <a:r>
              <a:rPr sz="2100" spc="110" dirty="0">
                <a:latin typeface="Times New Roman" panose="02020603050405020304" pitchFamily="18" charset="0"/>
                <a:cs typeface="Times New Roman" panose="02020603050405020304" pitchFamily="18" charset="0"/>
              </a:rPr>
              <a:t> </a:t>
            </a:r>
            <a:r>
              <a:rPr sz="2100" spc="70" dirty="0">
                <a:latin typeface="Times New Roman" panose="02020603050405020304" pitchFamily="18" charset="0"/>
                <a:cs typeface="Times New Roman" panose="02020603050405020304" pitchFamily="18" charset="0"/>
              </a:rPr>
              <a:t>NAME:</a:t>
            </a:r>
            <a:r>
              <a:rPr sz="2100" dirty="0">
                <a:latin typeface="Times New Roman" panose="02020603050405020304" pitchFamily="18" charset="0"/>
                <a:cs typeface="Times New Roman" panose="02020603050405020304" pitchFamily="18" charset="0"/>
              </a:rPr>
              <a:t>	</a:t>
            </a:r>
            <a:r>
              <a:rPr lang="en-IN" sz="2100" dirty="0">
                <a:latin typeface="Times New Roman" panose="02020603050405020304" pitchFamily="18" charset="0"/>
                <a:cs typeface="Times New Roman" panose="02020603050405020304" pitchFamily="18" charset="0"/>
              </a:rPr>
              <a:t>DEEPIKA M </a:t>
            </a:r>
            <a:r>
              <a:rPr sz="2100" dirty="0">
                <a:latin typeface="Times New Roman" panose="02020603050405020304" pitchFamily="18" charset="0"/>
                <a:cs typeface="Times New Roman" panose="02020603050405020304" pitchFamily="18" charset="0"/>
              </a:rPr>
              <a:t>/</a:t>
            </a:r>
            <a:r>
              <a:rPr sz="2100" spc="70" dirty="0">
                <a:latin typeface="Times New Roman" panose="02020603050405020304" pitchFamily="18" charset="0"/>
                <a:cs typeface="Times New Roman" panose="02020603050405020304" pitchFamily="18" charset="0"/>
              </a:rPr>
              <a:t> </a:t>
            </a:r>
            <a:r>
              <a:rPr sz="2100" spc="114" dirty="0">
                <a:latin typeface="Times New Roman" panose="02020603050405020304" pitchFamily="18" charset="0"/>
                <a:cs typeface="Times New Roman" panose="02020603050405020304" pitchFamily="18" charset="0"/>
              </a:rPr>
              <a:t>211423104</a:t>
            </a:r>
            <a:r>
              <a:rPr lang="en-IN" sz="2100" spc="114" dirty="0">
                <a:latin typeface="Times New Roman" panose="02020603050405020304" pitchFamily="18" charset="0"/>
                <a:cs typeface="Times New Roman" panose="02020603050405020304" pitchFamily="18" charset="0"/>
              </a:rPr>
              <a:t>111</a:t>
            </a:r>
            <a:endParaRPr sz="21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1524000" y="6944826"/>
            <a:ext cx="3830667" cy="391160"/>
          </a:xfrm>
          <a:prstGeom prst="rect">
            <a:avLst/>
          </a:prstGeom>
        </p:spPr>
        <p:txBody>
          <a:bodyPr vert="horz" wrap="square" lIns="0" tIns="12700" rIns="0" bIns="0" rtlCol="0">
            <a:spAutoFit/>
          </a:bodyPr>
          <a:lstStyle/>
          <a:p>
            <a:pPr marL="12700">
              <a:lnSpc>
                <a:spcPct val="100000"/>
              </a:lnSpc>
              <a:spcBef>
                <a:spcPts val="100"/>
              </a:spcBef>
            </a:pPr>
            <a:r>
              <a:rPr sz="2400" spc="55" dirty="0">
                <a:latin typeface="Times New Roman" panose="02020603050405020304" pitchFamily="18" charset="0"/>
                <a:cs typeface="Times New Roman" panose="02020603050405020304" pitchFamily="18" charset="0"/>
              </a:rPr>
              <a:t>BATCH</a:t>
            </a:r>
            <a:r>
              <a:rPr sz="2400" spc="-95" dirty="0">
                <a:latin typeface="Times New Roman" panose="02020603050405020304" pitchFamily="18" charset="0"/>
                <a:cs typeface="Times New Roman" panose="02020603050405020304" pitchFamily="18" charset="0"/>
              </a:rPr>
              <a:t> </a:t>
            </a:r>
            <a:r>
              <a:rPr sz="2400" spc="105" dirty="0">
                <a:latin typeface="Times New Roman" panose="02020603050405020304" pitchFamily="18" charset="0"/>
                <a:cs typeface="Times New Roman" panose="02020603050405020304" pitchFamily="18" charset="0"/>
              </a:rPr>
              <a:t>NUMBER</a:t>
            </a:r>
            <a:r>
              <a:rPr sz="2400" spc="-90" dirty="0">
                <a:latin typeface="Times New Roman" panose="02020603050405020304" pitchFamily="18" charset="0"/>
                <a:cs typeface="Times New Roman" panose="02020603050405020304" pitchFamily="18" charset="0"/>
              </a:rPr>
              <a:t> </a:t>
            </a:r>
            <a:r>
              <a:rPr sz="2400" spc="-395" dirty="0">
                <a:latin typeface="Times New Roman" panose="02020603050405020304" pitchFamily="18" charset="0"/>
                <a:cs typeface="Times New Roman" panose="02020603050405020304" pitchFamily="18" charset="0"/>
              </a:rPr>
              <a:t>:</a:t>
            </a:r>
            <a:r>
              <a:rPr sz="2400" spc="-90" dirty="0">
                <a:latin typeface="Times New Roman" panose="02020603050405020304" pitchFamily="18" charset="0"/>
                <a:cs typeface="Times New Roman" panose="02020603050405020304" pitchFamily="18" charset="0"/>
              </a:rPr>
              <a:t> </a:t>
            </a:r>
            <a:r>
              <a:rPr lang="en-IN" sz="2400" spc="-90" dirty="0">
                <a:latin typeface="Times New Roman" panose="02020603050405020304" pitchFamily="18" charset="0"/>
                <a:cs typeface="Times New Roman" panose="02020603050405020304" pitchFamily="18" charset="0"/>
              </a:rPr>
              <a:t> </a:t>
            </a:r>
            <a:r>
              <a:rPr sz="2400" spc="155" dirty="0">
                <a:latin typeface="Times New Roman" panose="02020603050405020304" pitchFamily="18" charset="0"/>
                <a:cs typeface="Times New Roman" panose="02020603050405020304" pitchFamily="18" charset="0"/>
              </a:rPr>
              <a:t>A</a:t>
            </a:r>
            <a:r>
              <a:rPr lang="en-IN" sz="2400" spc="155" dirty="0">
                <a:latin typeface="Times New Roman" panose="02020603050405020304" pitchFamily="18" charset="0"/>
                <a:cs typeface="Times New Roman" panose="02020603050405020304" pitchFamily="18" charset="0"/>
              </a:rPr>
              <a:t>1</a:t>
            </a:r>
            <a:endParaRPr sz="24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1511300" y="7544436"/>
            <a:ext cx="7225646" cy="1062831"/>
          </a:xfrm>
          <a:prstGeom prst="rect">
            <a:avLst/>
          </a:prstGeom>
        </p:spPr>
        <p:txBody>
          <a:bodyPr vert="horz" wrap="square" lIns="0" tIns="12700" rIns="0" bIns="0" rtlCol="0">
            <a:spAutoFit/>
          </a:bodyPr>
          <a:lstStyle/>
          <a:p>
            <a:pPr marL="19050">
              <a:lnSpc>
                <a:spcPct val="100000"/>
              </a:lnSpc>
              <a:spcBef>
                <a:spcPts val="100"/>
              </a:spcBef>
            </a:pPr>
            <a:r>
              <a:rPr lang="en-IN" sz="2400" spc="50" dirty="0">
                <a:latin typeface="Times New Roman" panose="02020603050405020304" pitchFamily="18" charset="0"/>
                <a:cs typeface="Times New Roman" panose="02020603050405020304" pitchFamily="18" charset="0"/>
              </a:rPr>
              <a:t>MRS.</a:t>
            </a:r>
            <a:r>
              <a:rPr lang="en-IN" sz="2400" spc="-40" dirty="0">
                <a:latin typeface="Times New Roman" panose="02020603050405020304" pitchFamily="18" charset="0"/>
                <a:cs typeface="Times New Roman" panose="02020603050405020304" pitchFamily="18" charset="0"/>
              </a:rPr>
              <a:t> </a:t>
            </a:r>
            <a:r>
              <a:rPr lang="en-IN" sz="2400" spc="-165" dirty="0">
                <a:latin typeface="Times New Roman" panose="02020603050405020304" pitchFamily="18" charset="0"/>
                <a:cs typeface="Times New Roman" panose="02020603050405020304" pitchFamily="18" charset="0"/>
              </a:rPr>
              <a:t>K.</a:t>
            </a:r>
            <a:r>
              <a:rPr lang="en-IN" sz="2400" spc="-35"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CINTHUJA,</a:t>
            </a:r>
            <a:r>
              <a:rPr lang="en-IN" sz="2400" spc="-35"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M.E</a:t>
            </a:r>
            <a:r>
              <a:rPr lang="en-IN" sz="2400" spc="-35" dirty="0">
                <a:latin typeface="Times New Roman" panose="02020603050405020304" pitchFamily="18" charset="0"/>
                <a:cs typeface="Times New Roman" panose="02020603050405020304" pitchFamily="18" charset="0"/>
              </a:rPr>
              <a:t> </a:t>
            </a:r>
            <a:r>
              <a:rPr lang="en-IN" sz="2400" spc="110" dirty="0">
                <a:latin typeface="Times New Roman" panose="02020603050405020304" pitchFamily="18" charset="0"/>
                <a:cs typeface="Times New Roman" panose="02020603050405020304" pitchFamily="18" charset="0"/>
              </a:rPr>
              <a:t>ASSISTANT</a:t>
            </a:r>
            <a:r>
              <a:rPr lang="en-IN" sz="2400" spc="-40" dirty="0">
                <a:latin typeface="Times New Roman" panose="02020603050405020304" pitchFamily="18" charset="0"/>
                <a:cs typeface="Times New Roman" panose="02020603050405020304" pitchFamily="18" charset="0"/>
              </a:rPr>
              <a:t> </a:t>
            </a:r>
            <a:r>
              <a:rPr lang="en-IN" sz="2400" spc="125" dirty="0">
                <a:latin typeface="Times New Roman" panose="02020603050405020304" pitchFamily="18" charset="0"/>
                <a:cs typeface="Times New Roman" panose="02020603050405020304" pitchFamily="18" charset="0"/>
              </a:rPr>
              <a:t>PROFESSOR</a:t>
            </a:r>
            <a:endParaRPr lang="en-IN" sz="2400" dirty="0">
              <a:latin typeface="Times New Roman" panose="02020603050405020304" pitchFamily="18" charset="0"/>
              <a:cs typeface="Times New Roman" panose="02020603050405020304" pitchFamily="18" charset="0"/>
            </a:endParaRPr>
          </a:p>
          <a:p>
            <a:pPr marL="12700">
              <a:lnSpc>
                <a:spcPct val="100000"/>
              </a:lnSpc>
              <a:spcBef>
                <a:spcPts val="2200"/>
              </a:spcBef>
              <a:tabLst>
                <a:tab pos="871219" algn="l"/>
                <a:tab pos="1179195" algn="l"/>
              </a:tabLst>
            </a:pPr>
            <a:r>
              <a:rPr lang="en-IN" sz="2400" spc="100" dirty="0">
                <a:latin typeface="Times New Roman" panose="02020603050405020304" pitchFamily="18" charset="0"/>
                <a:cs typeface="Times New Roman" panose="02020603050405020304" pitchFamily="18" charset="0"/>
              </a:rPr>
              <a:t>DATE</a:t>
            </a:r>
            <a:r>
              <a:rPr lang="en-IN" sz="2400" dirty="0">
                <a:latin typeface="Times New Roman" panose="02020603050405020304" pitchFamily="18" charset="0"/>
                <a:cs typeface="Times New Roman" panose="02020603050405020304" pitchFamily="18" charset="0"/>
              </a:rPr>
              <a:t>	</a:t>
            </a:r>
            <a:r>
              <a:rPr lang="en-IN" sz="2400" spc="-445"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a:t>
            </a:r>
            <a:r>
              <a:rPr lang="en-IN" sz="2400" spc="-10" dirty="0">
                <a:latin typeface="Times New Roman" panose="02020603050405020304" pitchFamily="18" charset="0"/>
                <a:cs typeface="Times New Roman" panose="02020603050405020304" pitchFamily="18" charset="0"/>
              </a:rPr>
              <a:t>30/10/2025</a:t>
            </a:r>
            <a:endParaRPr lang="en-IN" sz="24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11921836" y="6944826"/>
            <a:ext cx="5726668" cy="382156"/>
          </a:xfrm>
          <a:prstGeom prst="rect">
            <a:avLst/>
          </a:prstGeom>
        </p:spPr>
        <p:txBody>
          <a:bodyPr vert="horz" wrap="square" lIns="0" tIns="12700" rIns="0" bIns="0" rtlCol="0">
            <a:spAutoFit/>
          </a:bodyPr>
          <a:lstStyle/>
          <a:p>
            <a:pPr marL="12700">
              <a:lnSpc>
                <a:spcPct val="100000"/>
              </a:lnSpc>
              <a:spcBef>
                <a:spcPts val="100"/>
              </a:spcBef>
            </a:pPr>
            <a:r>
              <a:rPr lang="en-IN" sz="2400" dirty="0">
                <a:latin typeface="Times New Roman" panose="02020603050405020304" pitchFamily="18" charset="0"/>
                <a:cs typeface="Times New Roman" panose="02020603050405020304" pitchFamily="18" charset="0"/>
              </a:rPr>
              <a:t>DOMAIN: ARTIFICIAL INTELLIGENCE</a:t>
            </a:r>
          </a:p>
        </p:txBody>
      </p:sp>
      <p:sp>
        <p:nvSpPr>
          <p:cNvPr id="8" name="object 8"/>
          <p:cNvSpPr txBox="1"/>
          <p:nvPr/>
        </p:nvSpPr>
        <p:spPr>
          <a:xfrm>
            <a:off x="11921836" y="7680995"/>
            <a:ext cx="6063174" cy="382156"/>
          </a:xfrm>
          <a:prstGeom prst="rect">
            <a:avLst/>
          </a:prstGeom>
        </p:spPr>
        <p:txBody>
          <a:bodyPr vert="horz" wrap="square" lIns="0" tIns="12700" rIns="0" bIns="0" rtlCol="0">
            <a:spAutoFit/>
          </a:bodyPr>
          <a:lstStyle/>
          <a:p>
            <a:pPr marL="12700">
              <a:lnSpc>
                <a:spcPct val="100000"/>
              </a:lnSpc>
              <a:spcBef>
                <a:spcPts val="100"/>
              </a:spcBef>
            </a:pPr>
            <a:r>
              <a:rPr lang="en-IN" sz="2400" spc="130" dirty="0">
                <a:latin typeface="Times New Roman" panose="02020603050405020304" pitchFamily="18" charset="0"/>
                <a:cs typeface="Times New Roman" panose="02020603050405020304" pitchFamily="18" charset="0"/>
              </a:rPr>
              <a:t>COORDINATOR</a:t>
            </a:r>
            <a:r>
              <a:rPr lang="en-IN" sz="2400" spc="-80" dirty="0">
                <a:latin typeface="Times New Roman" panose="02020603050405020304" pitchFamily="18" charset="0"/>
                <a:cs typeface="Times New Roman" panose="02020603050405020304" pitchFamily="18" charset="0"/>
              </a:rPr>
              <a:t> </a:t>
            </a:r>
            <a:r>
              <a:rPr lang="en-IN" sz="2400" spc="90" dirty="0">
                <a:latin typeface="Times New Roman" panose="02020603050405020304" pitchFamily="18" charset="0"/>
                <a:cs typeface="Times New Roman" panose="02020603050405020304" pitchFamily="18" charset="0"/>
              </a:rPr>
              <a:t>NAME</a:t>
            </a:r>
            <a:r>
              <a:rPr lang="en-IN" sz="2400" spc="-75" dirty="0">
                <a:latin typeface="Times New Roman" panose="02020603050405020304" pitchFamily="18" charset="0"/>
                <a:cs typeface="Times New Roman" panose="02020603050405020304" pitchFamily="18" charset="0"/>
              </a:rPr>
              <a:t> </a:t>
            </a:r>
            <a:r>
              <a:rPr lang="en-IN" sz="2400" spc="60" dirty="0">
                <a:latin typeface="Times New Roman" panose="02020603050405020304" pitchFamily="18" charset="0"/>
                <a:cs typeface="Times New Roman" panose="02020603050405020304" pitchFamily="18" charset="0"/>
              </a:rPr>
              <a:t>&amp;</a:t>
            </a:r>
            <a:r>
              <a:rPr lang="en-IN" sz="2400" spc="-75" dirty="0">
                <a:latin typeface="Times New Roman" panose="02020603050405020304" pitchFamily="18" charset="0"/>
                <a:cs typeface="Times New Roman" panose="02020603050405020304" pitchFamily="18" charset="0"/>
              </a:rPr>
              <a:t> </a:t>
            </a:r>
            <a:r>
              <a:rPr lang="en-IN" sz="2400" spc="45" dirty="0">
                <a:latin typeface="Times New Roman" panose="02020603050405020304" pitchFamily="18" charset="0"/>
                <a:cs typeface="Times New Roman" panose="02020603050405020304" pitchFamily="18" charset="0"/>
              </a:rPr>
              <a:t>DESIGNATION</a:t>
            </a:r>
            <a:endParaRPr lang="en-IN" sz="2400" dirty="0">
              <a:latin typeface="Times New Roman" panose="02020603050405020304" pitchFamily="18" charset="0"/>
              <a:cs typeface="Times New Roman" panose="02020603050405020304" pitchFamily="18" charset="0"/>
            </a:endParaRPr>
          </a:p>
        </p:txBody>
      </p:sp>
      <p:sp>
        <p:nvSpPr>
          <p:cNvPr id="9" name="object 9"/>
          <p:cNvSpPr txBox="1"/>
          <p:nvPr/>
        </p:nvSpPr>
        <p:spPr>
          <a:xfrm>
            <a:off x="11911180" y="8231523"/>
            <a:ext cx="6073830" cy="751488"/>
          </a:xfrm>
          <a:prstGeom prst="rect">
            <a:avLst/>
          </a:prstGeom>
        </p:spPr>
        <p:txBody>
          <a:bodyPr vert="horz" wrap="square" lIns="0" tIns="12700" rIns="0" bIns="0" rtlCol="0">
            <a:spAutoFit/>
          </a:bodyPr>
          <a:lstStyle/>
          <a:p>
            <a:pPr marL="12700">
              <a:lnSpc>
                <a:spcPct val="100000"/>
              </a:lnSpc>
              <a:spcBef>
                <a:spcPts val="100"/>
              </a:spcBef>
            </a:pPr>
            <a:r>
              <a:rPr lang="en-IN" sz="2400" dirty="0">
                <a:latin typeface="Times New Roman" panose="02020603050405020304" pitchFamily="18" charset="0"/>
                <a:cs typeface="Times New Roman" panose="02020603050405020304" pitchFamily="18" charset="0"/>
              </a:rPr>
              <a:t>DR.KAVITHA</a:t>
            </a:r>
            <a:r>
              <a:rPr lang="en-IN" sz="2400" spc="-45" dirty="0">
                <a:latin typeface="Times New Roman" panose="02020603050405020304" pitchFamily="18" charset="0"/>
                <a:cs typeface="Times New Roman" panose="02020603050405020304" pitchFamily="18" charset="0"/>
              </a:rPr>
              <a:t> </a:t>
            </a:r>
            <a:r>
              <a:rPr lang="en-IN" sz="2400" spc="85" dirty="0">
                <a:latin typeface="Times New Roman" panose="02020603050405020304" pitchFamily="18" charset="0"/>
                <a:cs typeface="Times New Roman" panose="02020603050405020304" pitchFamily="18" charset="0"/>
              </a:rPr>
              <a:t>SUBRAMANIAM</a:t>
            </a:r>
            <a:r>
              <a:rPr lang="en-IN" sz="2400" spc="-40" dirty="0">
                <a:latin typeface="Times New Roman" panose="02020603050405020304" pitchFamily="18" charset="0"/>
                <a:cs typeface="Times New Roman" panose="02020603050405020304" pitchFamily="18" charset="0"/>
              </a:rPr>
              <a:t> </a:t>
            </a:r>
            <a:r>
              <a:rPr lang="en-IN" sz="2400" spc="125" dirty="0">
                <a:latin typeface="Times New Roman" panose="02020603050405020304" pitchFamily="18" charset="0"/>
                <a:cs typeface="Times New Roman" panose="02020603050405020304" pitchFamily="18" charset="0"/>
              </a:rPr>
              <a:t>PROFESSOR</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660" rIns="0" bIns="0" rtlCol="0">
            <a:spAutoFit/>
          </a:bodyPr>
          <a:lstStyle/>
          <a:p>
            <a:pPr marL="3851275">
              <a:lnSpc>
                <a:spcPct val="100000"/>
              </a:lnSpc>
              <a:spcBef>
                <a:spcPts val="100"/>
              </a:spcBef>
            </a:pPr>
            <a:r>
              <a:rPr spc="110" dirty="0"/>
              <a:t>ALGORITHM</a:t>
            </a:r>
          </a:p>
        </p:txBody>
      </p:sp>
      <p:sp>
        <p:nvSpPr>
          <p:cNvPr id="17" name="TextBox 16">
            <a:extLst>
              <a:ext uri="{FF2B5EF4-FFF2-40B4-BE49-F238E27FC236}">
                <a16:creationId xmlns:a16="http://schemas.microsoft.com/office/drawing/2014/main" id="{33559CBC-4BED-DA4C-CA0C-5C3FB518C316}"/>
              </a:ext>
            </a:extLst>
          </p:cNvPr>
          <p:cNvSpPr txBox="1"/>
          <p:nvPr/>
        </p:nvSpPr>
        <p:spPr>
          <a:xfrm>
            <a:off x="838200" y="2019300"/>
            <a:ext cx="16230600" cy="7467600"/>
          </a:xfrm>
          <a:prstGeom prst="rect">
            <a:avLst/>
          </a:prstGeom>
          <a:noFill/>
        </p:spPr>
        <p:txBody>
          <a:bodyPr wrap="square">
            <a:spAutoFit/>
          </a:bodyPr>
          <a:lstStyle/>
          <a:p>
            <a:pPr>
              <a:buNone/>
            </a:pPr>
            <a:r>
              <a:rPr lang="en-US" sz="2300" b="1" dirty="0"/>
              <a:t>4. Idea Submission Portal</a:t>
            </a:r>
          </a:p>
          <a:p>
            <a:pPr>
              <a:buNone/>
            </a:pPr>
            <a:r>
              <a:rPr lang="en-US" sz="2300" dirty="0"/>
              <a:t>The idea submission portal promotes community engagement by encouraging users to share innovative solutions for reducing waste or improving sustainability. Each user can propose ideas, attach descriptions or visuals, and submit them for review. The municipal or app administrators evaluate these ideas, and selected ones are displayed on the community board. Users can also upvote or comment on others’ ideas, fostering collaboration. Outstanding contributions receive recognition or rewards, motivating active participation.</a:t>
            </a:r>
          </a:p>
          <a:p>
            <a:pPr>
              <a:buNone/>
            </a:pPr>
            <a:endParaRPr lang="en-US" sz="2300" dirty="0"/>
          </a:p>
          <a:p>
            <a:r>
              <a:rPr lang="en-US" sz="2300" b="1" dirty="0"/>
              <a:t>5. Admin Dashboard</a:t>
            </a:r>
          </a:p>
          <a:p>
            <a:r>
              <a:rPr lang="en-US" sz="2300" dirty="0"/>
              <a:t>The admin dashboard is designed for municipal officers and system administrators to efficiently manage the platform. It provides real-time access to complaint reports, user submissions, contest entries, and analytics. Admins can review and approve reported issues, update their resolution status, manage user-generated ideas, schedule contests, and analyze performance metrics such as participation rates or complaint resolution time. This central control panel ensures smooth coordination and data-driven decision-making.</a:t>
            </a:r>
          </a:p>
          <a:p>
            <a:br>
              <a:rPr lang="en-US" sz="2300" dirty="0"/>
            </a:br>
            <a:endParaRPr lang="en-US" sz="2300" dirty="0"/>
          </a:p>
          <a:p>
            <a:r>
              <a:rPr lang="en-US" sz="2300" b="1" dirty="0"/>
              <a:t>6. User Profile &amp; Rewards</a:t>
            </a:r>
          </a:p>
          <a:p>
            <a:r>
              <a:rPr lang="en-US" sz="2300" dirty="0"/>
              <a:t>Every registered user has a personal dashboard displaying their activity history, including complaints submitted, contests joined, ideas shared, and rewards earned. The reward system encourages consistent engagement through points, badges, and ranks based on participation. Users can monitor their contribution toward community cleanliness and view progress over time. This gamified reward tracking motivates responsible waste behavior and community involvement.</a:t>
            </a:r>
          </a:p>
          <a:p>
            <a:pPr>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660" rIns="0" bIns="0" rtlCol="0">
            <a:spAutoFit/>
          </a:bodyPr>
          <a:lstStyle/>
          <a:p>
            <a:pPr marL="2299335">
              <a:lnSpc>
                <a:spcPct val="100000"/>
              </a:lnSpc>
              <a:spcBef>
                <a:spcPts val="100"/>
              </a:spcBef>
            </a:pPr>
            <a:r>
              <a:rPr lang="en-IN" spc="-40" dirty="0"/>
              <a:t>DATA FLOW</a:t>
            </a:r>
            <a:r>
              <a:rPr spc="-310" dirty="0"/>
              <a:t> </a:t>
            </a:r>
            <a:r>
              <a:rPr spc="155" dirty="0"/>
              <a:t>DIAGRAM</a:t>
            </a:r>
          </a:p>
        </p:txBody>
      </p:sp>
      <p:pic>
        <p:nvPicPr>
          <p:cNvPr id="4" name="Content Placeholder 4">
            <a:extLst>
              <a:ext uri="{FF2B5EF4-FFF2-40B4-BE49-F238E27FC236}">
                <a16:creationId xmlns:a16="http://schemas.microsoft.com/office/drawing/2014/main" id="{2C2C3772-A51F-3944-5226-4BA1366EFD61}"/>
              </a:ext>
            </a:extLst>
          </p:cNvPr>
          <p:cNvPicPr>
            <a:picLocks noChangeAspect="1"/>
          </p:cNvPicPr>
          <p:nvPr/>
        </p:nvPicPr>
        <p:blipFill>
          <a:blip r:embed="rId2"/>
          <a:stretch>
            <a:fillRect/>
          </a:stretch>
        </p:blipFill>
        <p:spPr>
          <a:xfrm>
            <a:off x="3886200" y="2171700"/>
            <a:ext cx="9372600" cy="6248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660" rIns="0" bIns="0" rtlCol="0">
            <a:spAutoFit/>
          </a:bodyPr>
          <a:lstStyle/>
          <a:p>
            <a:pPr marL="2567305">
              <a:lnSpc>
                <a:spcPct val="100000"/>
              </a:lnSpc>
              <a:spcBef>
                <a:spcPts val="100"/>
              </a:spcBef>
            </a:pPr>
            <a:r>
              <a:rPr lang="en-IN" spc="120" dirty="0"/>
              <a:t>CLASS</a:t>
            </a:r>
            <a:r>
              <a:rPr spc="-280" dirty="0"/>
              <a:t> </a:t>
            </a:r>
            <a:r>
              <a:rPr spc="185" dirty="0"/>
              <a:t>DIAGRAM</a:t>
            </a:r>
          </a:p>
        </p:txBody>
      </p:sp>
      <p:pic>
        <p:nvPicPr>
          <p:cNvPr id="5" name="Content Placeholder 4">
            <a:extLst>
              <a:ext uri="{FF2B5EF4-FFF2-40B4-BE49-F238E27FC236}">
                <a16:creationId xmlns:a16="http://schemas.microsoft.com/office/drawing/2014/main" id="{E8A9A90C-7B9F-72CF-341B-560825C7CE74}"/>
              </a:ext>
            </a:extLst>
          </p:cNvPr>
          <p:cNvPicPr>
            <a:picLocks noChangeAspect="1"/>
          </p:cNvPicPr>
          <p:nvPr/>
        </p:nvPicPr>
        <p:blipFill>
          <a:blip r:embed="rId2"/>
          <a:stretch>
            <a:fillRect/>
          </a:stretch>
        </p:blipFill>
        <p:spPr>
          <a:xfrm>
            <a:off x="2057400" y="2373708"/>
            <a:ext cx="14020800" cy="64273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660" rIns="0" bIns="0" rtlCol="0">
            <a:spAutoFit/>
          </a:bodyPr>
          <a:lstStyle/>
          <a:p>
            <a:pPr marL="488315">
              <a:lnSpc>
                <a:spcPct val="100000"/>
              </a:lnSpc>
              <a:spcBef>
                <a:spcPts val="100"/>
              </a:spcBef>
            </a:pPr>
            <a:r>
              <a:rPr spc="85" dirty="0"/>
              <a:t>JUSTIFICATION</a:t>
            </a:r>
            <a:r>
              <a:rPr spc="-290" dirty="0"/>
              <a:t> </a:t>
            </a:r>
            <a:r>
              <a:rPr spc="50" dirty="0"/>
              <a:t>FOR</a:t>
            </a:r>
            <a:r>
              <a:rPr spc="-290" dirty="0"/>
              <a:t> </a:t>
            </a:r>
            <a:r>
              <a:rPr spc="90" dirty="0"/>
              <a:t>POSITIVITY</a:t>
            </a:r>
          </a:p>
        </p:txBody>
      </p:sp>
      <p:sp>
        <p:nvSpPr>
          <p:cNvPr id="5" name="TextBox 4">
            <a:extLst>
              <a:ext uri="{FF2B5EF4-FFF2-40B4-BE49-F238E27FC236}">
                <a16:creationId xmlns:a16="http://schemas.microsoft.com/office/drawing/2014/main" id="{10042557-7273-5633-1DE4-89D9429700FA}"/>
              </a:ext>
            </a:extLst>
          </p:cNvPr>
          <p:cNvSpPr txBox="1"/>
          <p:nvPr/>
        </p:nvSpPr>
        <p:spPr>
          <a:xfrm>
            <a:off x="1143000" y="1790700"/>
            <a:ext cx="15240000" cy="794063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Environmental Benefit</a:t>
            </a: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Helps reduce pollution by promoting proper waste segregation and recycling.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of AI/ML</a:t>
            </a: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Ensures accurate and efficient classification of waste images compared to manual sorting.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Engagement</a:t>
            </a: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Reward system motivates people to participate actively in eco-friendly practices.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Community Impact</a:t>
            </a: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Simplifies issue reporting and creates awareness about sustainable waste management.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Scalability</a:t>
            </a: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Modular design allows easy extension to support more waste categories and future upgrades.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Automation</a:t>
            </a: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Reduces manual effort for both users and administrators by providing instant classification results</a:t>
            </a:r>
            <a:endParaRPr lang="en-IN" sz="3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CAB54-583D-BA9B-0C4F-C41383292CC3}"/>
              </a:ext>
            </a:extLst>
          </p:cNvPr>
          <p:cNvSpPr>
            <a:spLocks noGrp="1"/>
          </p:cNvSpPr>
          <p:nvPr>
            <p:ph type="title"/>
          </p:nvPr>
        </p:nvSpPr>
        <p:spPr>
          <a:xfrm>
            <a:off x="2811315" y="244124"/>
            <a:ext cx="12018010" cy="830997"/>
          </a:xfrm>
        </p:spPr>
        <p:txBody>
          <a:bodyPr/>
          <a:lstStyle/>
          <a:p>
            <a:r>
              <a:rPr lang="en-IN" dirty="0"/>
              <a:t>          EXPERIMENT RESULTS</a:t>
            </a:r>
          </a:p>
        </p:txBody>
      </p:sp>
      <p:pic>
        <p:nvPicPr>
          <p:cNvPr id="5" name="Picture 4">
            <a:extLst>
              <a:ext uri="{FF2B5EF4-FFF2-40B4-BE49-F238E27FC236}">
                <a16:creationId xmlns:a16="http://schemas.microsoft.com/office/drawing/2014/main" id="{C0D2EC33-1A4F-8E91-5B68-3ED2DF85E01D}"/>
              </a:ext>
            </a:extLst>
          </p:cNvPr>
          <p:cNvPicPr>
            <a:picLocks noChangeAspect="1"/>
          </p:cNvPicPr>
          <p:nvPr/>
        </p:nvPicPr>
        <p:blipFill>
          <a:blip r:embed="rId2"/>
          <a:stretch>
            <a:fillRect/>
          </a:stretch>
        </p:blipFill>
        <p:spPr>
          <a:xfrm>
            <a:off x="1524000" y="2095500"/>
            <a:ext cx="15240000" cy="7172325"/>
          </a:xfrm>
          <a:prstGeom prst="rect">
            <a:avLst/>
          </a:prstGeom>
        </p:spPr>
      </p:pic>
    </p:spTree>
    <p:extLst>
      <p:ext uri="{BB962C8B-B14F-4D97-AF65-F5344CB8AC3E}">
        <p14:creationId xmlns:p14="http://schemas.microsoft.com/office/powerpoint/2010/main" val="252393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00758" y="265506"/>
            <a:ext cx="8686800" cy="848360"/>
          </a:xfrm>
          <a:prstGeom prst="rect">
            <a:avLst/>
          </a:prstGeom>
        </p:spPr>
        <p:txBody>
          <a:bodyPr vert="horz" wrap="square" lIns="0" tIns="12700" rIns="0" bIns="0" rtlCol="0">
            <a:spAutoFit/>
          </a:bodyPr>
          <a:lstStyle/>
          <a:p>
            <a:pPr marL="12700">
              <a:lnSpc>
                <a:spcPct val="100000"/>
              </a:lnSpc>
              <a:spcBef>
                <a:spcPts val="100"/>
              </a:spcBef>
            </a:pPr>
            <a:r>
              <a:rPr spc="-10" dirty="0"/>
              <a:t>EXPERIMENTAL</a:t>
            </a:r>
            <a:r>
              <a:rPr spc="-325" dirty="0"/>
              <a:t> </a:t>
            </a:r>
            <a:r>
              <a:rPr spc="-50" dirty="0"/>
              <a:t>RESULTS</a:t>
            </a:r>
          </a:p>
        </p:txBody>
      </p:sp>
      <p:pic>
        <p:nvPicPr>
          <p:cNvPr id="5" name="Picture 4">
            <a:extLst>
              <a:ext uri="{FF2B5EF4-FFF2-40B4-BE49-F238E27FC236}">
                <a16:creationId xmlns:a16="http://schemas.microsoft.com/office/drawing/2014/main" id="{3E3A98EC-07D9-C274-503B-5B969728C149}"/>
              </a:ext>
            </a:extLst>
          </p:cNvPr>
          <p:cNvPicPr>
            <a:picLocks noChangeAspect="1"/>
          </p:cNvPicPr>
          <p:nvPr/>
        </p:nvPicPr>
        <p:blipFill>
          <a:blip r:embed="rId2"/>
          <a:stretch>
            <a:fillRect/>
          </a:stretch>
        </p:blipFill>
        <p:spPr>
          <a:xfrm>
            <a:off x="1371600" y="1943100"/>
            <a:ext cx="15240000" cy="71437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057887" y="286652"/>
            <a:ext cx="8686800" cy="848360"/>
          </a:xfrm>
          <a:prstGeom prst="rect">
            <a:avLst/>
          </a:prstGeom>
        </p:spPr>
        <p:txBody>
          <a:bodyPr vert="horz" wrap="square" lIns="0" tIns="12700" rIns="0" bIns="0" rtlCol="0">
            <a:spAutoFit/>
          </a:bodyPr>
          <a:lstStyle/>
          <a:p>
            <a:pPr marL="12700">
              <a:lnSpc>
                <a:spcPct val="100000"/>
              </a:lnSpc>
              <a:spcBef>
                <a:spcPts val="100"/>
              </a:spcBef>
            </a:pPr>
            <a:r>
              <a:rPr spc="-10" dirty="0"/>
              <a:t>EXPERIMENTAL</a:t>
            </a:r>
            <a:r>
              <a:rPr spc="-325" dirty="0"/>
              <a:t> </a:t>
            </a:r>
            <a:r>
              <a:rPr spc="-50" dirty="0"/>
              <a:t>RESULTS</a:t>
            </a:r>
          </a:p>
        </p:txBody>
      </p:sp>
      <p:pic>
        <p:nvPicPr>
          <p:cNvPr id="5" name="Picture 4">
            <a:extLst>
              <a:ext uri="{FF2B5EF4-FFF2-40B4-BE49-F238E27FC236}">
                <a16:creationId xmlns:a16="http://schemas.microsoft.com/office/drawing/2014/main" id="{06BF22A2-A64A-D64C-16AC-CF5093928033}"/>
              </a:ext>
            </a:extLst>
          </p:cNvPr>
          <p:cNvPicPr>
            <a:picLocks noChangeAspect="1"/>
          </p:cNvPicPr>
          <p:nvPr/>
        </p:nvPicPr>
        <p:blipFill>
          <a:blip r:embed="rId2"/>
          <a:stretch>
            <a:fillRect/>
          </a:stretch>
        </p:blipFill>
        <p:spPr>
          <a:xfrm>
            <a:off x="1524000" y="2019300"/>
            <a:ext cx="15240000" cy="72580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101B-2789-D8C3-BFE6-4E3F3F78AD51}"/>
              </a:ext>
            </a:extLst>
          </p:cNvPr>
          <p:cNvSpPr>
            <a:spLocks noGrp="1"/>
          </p:cNvSpPr>
          <p:nvPr>
            <p:ph type="title"/>
          </p:nvPr>
        </p:nvSpPr>
        <p:spPr>
          <a:xfrm>
            <a:off x="4267200" y="266700"/>
            <a:ext cx="12018010" cy="830997"/>
          </a:xfrm>
        </p:spPr>
        <p:txBody>
          <a:bodyPr/>
          <a:lstStyle/>
          <a:p>
            <a:r>
              <a:rPr lang="en-IN" dirty="0"/>
              <a:t>    EXPERIMENT RESULTS</a:t>
            </a:r>
          </a:p>
        </p:txBody>
      </p:sp>
      <p:pic>
        <p:nvPicPr>
          <p:cNvPr id="4" name="Picture 3">
            <a:extLst>
              <a:ext uri="{FF2B5EF4-FFF2-40B4-BE49-F238E27FC236}">
                <a16:creationId xmlns:a16="http://schemas.microsoft.com/office/drawing/2014/main" id="{F5319CE8-02AE-5554-7CEF-2350ED459177}"/>
              </a:ext>
            </a:extLst>
          </p:cNvPr>
          <p:cNvPicPr>
            <a:picLocks noChangeAspect="1"/>
          </p:cNvPicPr>
          <p:nvPr/>
        </p:nvPicPr>
        <p:blipFill>
          <a:blip r:embed="rId2"/>
          <a:stretch>
            <a:fillRect/>
          </a:stretch>
        </p:blipFill>
        <p:spPr>
          <a:xfrm>
            <a:off x="1295400" y="2019300"/>
            <a:ext cx="15240000" cy="7277100"/>
          </a:xfrm>
          <a:prstGeom prst="rect">
            <a:avLst/>
          </a:prstGeom>
        </p:spPr>
      </p:pic>
    </p:spTree>
    <p:extLst>
      <p:ext uri="{BB962C8B-B14F-4D97-AF65-F5344CB8AC3E}">
        <p14:creationId xmlns:p14="http://schemas.microsoft.com/office/powerpoint/2010/main" val="489588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CB71-6C55-EB6D-C7DB-1066C5AD1A9D}"/>
              </a:ext>
            </a:extLst>
          </p:cNvPr>
          <p:cNvSpPr>
            <a:spLocks noGrp="1"/>
          </p:cNvSpPr>
          <p:nvPr>
            <p:ph type="title"/>
          </p:nvPr>
        </p:nvSpPr>
        <p:spPr>
          <a:xfrm>
            <a:off x="2811315" y="244124"/>
            <a:ext cx="12018010" cy="830997"/>
          </a:xfrm>
        </p:spPr>
        <p:txBody>
          <a:bodyPr/>
          <a:lstStyle/>
          <a:p>
            <a:r>
              <a:rPr lang="en-IN" dirty="0"/>
              <a:t>         EXPERIMENT RESULTS</a:t>
            </a:r>
          </a:p>
        </p:txBody>
      </p:sp>
      <p:pic>
        <p:nvPicPr>
          <p:cNvPr id="5" name="Picture 4">
            <a:extLst>
              <a:ext uri="{FF2B5EF4-FFF2-40B4-BE49-F238E27FC236}">
                <a16:creationId xmlns:a16="http://schemas.microsoft.com/office/drawing/2014/main" id="{6FCF98E7-0750-12D6-9ED5-82405AF8D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095500"/>
            <a:ext cx="15240000" cy="7200900"/>
          </a:xfrm>
          <a:prstGeom prst="rect">
            <a:avLst/>
          </a:prstGeom>
        </p:spPr>
      </p:pic>
    </p:spTree>
    <p:extLst>
      <p:ext uri="{BB962C8B-B14F-4D97-AF65-F5344CB8AC3E}">
        <p14:creationId xmlns:p14="http://schemas.microsoft.com/office/powerpoint/2010/main" val="406687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2DB2-D6C3-84D2-9566-57A6EC279233}"/>
              </a:ext>
            </a:extLst>
          </p:cNvPr>
          <p:cNvSpPr>
            <a:spLocks noGrp="1"/>
          </p:cNvSpPr>
          <p:nvPr>
            <p:ph type="title"/>
          </p:nvPr>
        </p:nvSpPr>
        <p:spPr>
          <a:xfrm>
            <a:off x="2811315" y="244124"/>
            <a:ext cx="12018010" cy="830997"/>
          </a:xfrm>
        </p:spPr>
        <p:txBody>
          <a:bodyPr/>
          <a:lstStyle/>
          <a:p>
            <a:r>
              <a:rPr lang="en-IN" dirty="0"/>
              <a:t>            EXPERIMENT RESULTS</a:t>
            </a:r>
          </a:p>
        </p:txBody>
      </p:sp>
      <p:pic>
        <p:nvPicPr>
          <p:cNvPr id="5" name="Picture 4">
            <a:extLst>
              <a:ext uri="{FF2B5EF4-FFF2-40B4-BE49-F238E27FC236}">
                <a16:creationId xmlns:a16="http://schemas.microsoft.com/office/drawing/2014/main" id="{1B947FEB-48E8-6B50-5928-E1FE18C9D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43100"/>
            <a:ext cx="15240000" cy="7210425"/>
          </a:xfrm>
          <a:prstGeom prst="rect">
            <a:avLst/>
          </a:prstGeom>
        </p:spPr>
      </p:pic>
    </p:spTree>
    <p:extLst>
      <p:ext uri="{BB962C8B-B14F-4D97-AF65-F5344CB8AC3E}">
        <p14:creationId xmlns:p14="http://schemas.microsoft.com/office/powerpoint/2010/main" val="185711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43783" y="265539"/>
            <a:ext cx="6600190" cy="848360"/>
          </a:xfrm>
          <a:prstGeom prst="rect">
            <a:avLst/>
          </a:prstGeom>
        </p:spPr>
        <p:txBody>
          <a:bodyPr vert="horz" wrap="square" lIns="0" tIns="12700" rIns="0" bIns="0" rtlCol="0">
            <a:spAutoFit/>
          </a:bodyPr>
          <a:lstStyle/>
          <a:p>
            <a:pPr marL="12700">
              <a:lnSpc>
                <a:spcPct val="100000"/>
              </a:lnSpc>
              <a:spcBef>
                <a:spcPts val="100"/>
              </a:spcBef>
            </a:pPr>
            <a:r>
              <a:rPr spc="85" dirty="0">
                <a:solidFill>
                  <a:srgbClr val="2A2A2A"/>
                </a:solidFill>
              </a:rPr>
              <a:t>SDGs</a:t>
            </a:r>
            <a:r>
              <a:rPr spc="-300" dirty="0">
                <a:solidFill>
                  <a:srgbClr val="2A2A2A"/>
                </a:solidFill>
              </a:rPr>
              <a:t> </a:t>
            </a:r>
            <a:r>
              <a:rPr spc="90" dirty="0">
                <a:solidFill>
                  <a:srgbClr val="2A2A2A"/>
                </a:solidFill>
              </a:rPr>
              <a:t>and</a:t>
            </a:r>
            <a:r>
              <a:rPr spc="-300" dirty="0">
                <a:solidFill>
                  <a:srgbClr val="2A2A2A"/>
                </a:solidFill>
              </a:rPr>
              <a:t> </a:t>
            </a:r>
            <a:r>
              <a:rPr spc="-105" dirty="0">
                <a:solidFill>
                  <a:srgbClr val="2A2A2A"/>
                </a:solidFill>
              </a:rPr>
              <a:t>TARGETs</a:t>
            </a:r>
          </a:p>
        </p:txBody>
      </p:sp>
      <p:sp>
        <p:nvSpPr>
          <p:cNvPr id="3" name="object 3"/>
          <p:cNvSpPr/>
          <p:nvPr/>
        </p:nvSpPr>
        <p:spPr>
          <a:xfrm>
            <a:off x="0" y="1433386"/>
            <a:ext cx="18288000" cy="38100"/>
          </a:xfrm>
          <a:custGeom>
            <a:avLst/>
            <a:gdLst/>
            <a:ahLst/>
            <a:cxnLst/>
            <a:rect l="l" t="t" r="r" b="b"/>
            <a:pathLst>
              <a:path w="18288000" h="38100">
                <a:moveTo>
                  <a:pt x="0" y="38099"/>
                </a:moveTo>
                <a:lnTo>
                  <a:pt x="0" y="0"/>
                </a:lnTo>
                <a:lnTo>
                  <a:pt x="18287999" y="0"/>
                </a:lnTo>
                <a:lnTo>
                  <a:pt x="18287999" y="38099"/>
                </a:lnTo>
                <a:lnTo>
                  <a:pt x="0" y="38099"/>
                </a:lnTo>
                <a:close/>
              </a:path>
            </a:pathLst>
          </a:custGeom>
          <a:solidFill>
            <a:srgbClr val="000000"/>
          </a:solidFill>
        </p:spPr>
        <p:txBody>
          <a:bodyPr wrap="square" lIns="0" tIns="0" rIns="0" bIns="0" rtlCol="0"/>
          <a:lstStyle/>
          <a:p>
            <a:endParaRPr/>
          </a:p>
        </p:txBody>
      </p:sp>
      <p:sp>
        <p:nvSpPr>
          <p:cNvPr id="4" name="object 4"/>
          <p:cNvSpPr txBox="1"/>
          <p:nvPr/>
        </p:nvSpPr>
        <p:spPr>
          <a:xfrm>
            <a:off x="885031" y="1928917"/>
            <a:ext cx="11916570" cy="6273512"/>
          </a:xfrm>
          <a:prstGeom prst="rect">
            <a:avLst/>
          </a:prstGeom>
        </p:spPr>
        <p:txBody>
          <a:bodyPr vert="horz" wrap="square" lIns="0" tIns="12700" rIns="0" bIns="0" rtlCol="0">
            <a:spAutoFit/>
          </a:bodyPr>
          <a:lstStyle/>
          <a:p>
            <a:pPr marL="0" lvl="0" indent="0" eaLnBrk="0" fontAlgn="base" hangingPunct="0">
              <a:spcBef>
                <a:spcPct val="0"/>
              </a:spcBef>
              <a:spcAft>
                <a:spcPct val="0"/>
              </a:spcAft>
              <a:buFontTx/>
              <a:buAutoNum type="arabicPeriod"/>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Primary Goal No: </a:t>
            </a:r>
            <a:r>
              <a:rPr lang="en-US" sz="2400" b="1" dirty="0">
                <a:latin typeface="Times New Roman" panose="02020603050405020304" pitchFamily="18" charset="0"/>
                <a:cs typeface="Times New Roman" panose="02020603050405020304" pitchFamily="18" charset="0"/>
              </a:rPr>
              <a:t>SDG 12 – Responsible Consumption and Production</a:t>
            </a:r>
            <a:endParaRPr kumimoji="0" lang="en-US" altLang="en-US" sz="2400" b="1"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 Target 12.4:</a:t>
            </a:r>
            <a:r>
              <a:rPr lang="en-US" sz="2400" dirty="0">
                <a:latin typeface="Times New Roman" panose="02020603050405020304" pitchFamily="18" charset="0"/>
                <a:cs typeface="Times New Roman" panose="02020603050405020304" pitchFamily="18" charset="0"/>
              </a:rPr>
              <a:t>Ensure environmentally sound management of chemicals and all wastes throughout </a:t>
            </a:r>
          </a:p>
          <a:p>
            <a:pPr marL="0" indent="0">
              <a:buNone/>
            </a:pPr>
            <a:r>
              <a:rPr lang="en-US" sz="2400" dirty="0">
                <a:latin typeface="Times New Roman" panose="02020603050405020304" pitchFamily="18" charset="0"/>
                <a:cs typeface="Times New Roman" panose="02020603050405020304" pitchFamily="18" charset="0"/>
              </a:rPr>
              <a:t>their life cycle</a:t>
            </a:r>
          </a:p>
          <a:p>
            <a:pPr marL="0" indent="0">
              <a:buNone/>
            </a:pPr>
            <a:r>
              <a:rPr lang="en-US" sz="2400" b="1" dirty="0">
                <a:latin typeface="Times New Roman" panose="02020603050405020304" pitchFamily="18" charset="0"/>
                <a:cs typeface="Times New Roman" panose="02020603050405020304" pitchFamily="18" charset="0"/>
              </a:rPr>
              <a:t>🎯 Target 12.5:</a:t>
            </a:r>
            <a:r>
              <a:rPr lang="en-US" sz="2400" dirty="0">
                <a:latin typeface="Times New Roman" panose="02020603050405020304" pitchFamily="18" charset="0"/>
                <a:cs typeface="Times New Roman" panose="02020603050405020304" pitchFamily="18" charset="0"/>
              </a:rPr>
              <a:t>Substantially reduce waste generation through prevention, reduction, recycling, and </a:t>
            </a:r>
          </a:p>
          <a:p>
            <a:pPr marL="0" indent="0">
              <a:buNone/>
            </a:pPr>
            <a:r>
              <a:rPr lang="en-US" sz="2400" dirty="0">
                <a:latin typeface="Times New Roman" panose="02020603050405020304" pitchFamily="18" charset="0"/>
                <a:cs typeface="Times New Roman" panose="02020603050405020304" pitchFamily="18" charset="0"/>
              </a:rPr>
              <a:t>Reuse</a:t>
            </a:r>
          </a:p>
          <a:p>
            <a:pPr marL="0" indent="0">
              <a:buNone/>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lvl="0" indent="0" eaLnBrk="0" fontAlgn="base" hangingPunct="0">
              <a:spcBef>
                <a:spcPct val="0"/>
              </a:spcBef>
              <a:spcAft>
                <a:spcPct val="0"/>
              </a:spcAft>
              <a:buFontTx/>
              <a:buAutoNum type="arabicPeriod" startAt="2"/>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Secondary Goal No: </a:t>
            </a:r>
            <a:r>
              <a:rPr lang="en-US" sz="2400" b="1" dirty="0">
                <a:latin typeface="Times New Roman" panose="02020603050405020304" pitchFamily="18" charset="0"/>
                <a:cs typeface="Times New Roman" panose="02020603050405020304" pitchFamily="18" charset="0"/>
              </a:rPr>
              <a:t>SDG 11 – Sustainable Cities and Communities</a:t>
            </a: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 Target 11.6:</a:t>
            </a:r>
            <a:r>
              <a:rPr lang="en-US" sz="2400" dirty="0">
                <a:latin typeface="Times New Roman" panose="02020603050405020304" pitchFamily="18" charset="0"/>
                <a:cs typeface="Times New Roman" panose="02020603050405020304" pitchFamily="18" charset="0"/>
              </a:rPr>
              <a:t>By 2030, reduce the adverse per capita environmental impact of cities, including by</a:t>
            </a:r>
          </a:p>
          <a:p>
            <a:pPr marL="0" indent="0">
              <a:buNone/>
            </a:pPr>
            <a:r>
              <a:rPr lang="en-US" sz="2400" dirty="0">
                <a:latin typeface="Times New Roman" panose="02020603050405020304" pitchFamily="18" charset="0"/>
                <a:cs typeface="Times New Roman" panose="02020603050405020304" pitchFamily="18" charset="0"/>
              </a:rPr>
              <a:t> paying special attention to air quality and municipal and other waste management</a:t>
            </a:r>
          </a:p>
          <a:p>
            <a:pPr marL="0" indent="0">
              <a:buNone/>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3.Tertiary Goal No: S</a:t>
            </a:r>
            <a:r>
              <a:rPr lang="en-US" sz="2400" b="1" dirty="0">
                <a:latin typeface="Times New Roman" panose="02020603050405020304" pitchFamily="18" charset="0"/>
                <a:cs typeface="Times New Roman" panose="02020603050405020304" pitchFamily="18" charset="0"/>
              </a:rPr>
              <a:t>DG 3 – Good Health and Well-Being</a:t>
            </a: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 Target 3.9:</a:t>
            </a:r>
            <a:r>
              <a:rPr lang="en-US" sz="2400" dirty="0">
                <a:latin typeface="Times New Roman" panose="02020603050405020304" pitchFamily="18" charset="0"/>
                <a:cs typeface="Times New Roman" panose="02020603050405020304" pitchFamily="18" charset="0"/>
              </a:rPr>
              <a:t>By 2030, substantially reduce the number of deaths and illnesses from hazardous </a:t>
            </a:r>
          </a:p>
          <a:p>
            <a:pPr marL="0" indent="0">
              <a:buNone/>
            </a:pPr>
            <a:r>
              <a:rPr lang="en-US" sz="2400" dirty="0">
                <a:latin typeface="Times New Roman" panose="02020603050405020304" pitchFamily="18" charset="0"/>
                <a:cs typeface="Times New Roman" panose="02020603050405020304" pitchFamily="18" charset="0"/>
              </a:rPr>
              <a:t>chemicals and air, water, and soil pollution and contamination</a:t>
            </a:r>
          </a:p>
          <a:p>
            <a:pPr marL="34925">
              <a:lnSpc>
                <a:spcPct val="100000"/>
              </a:lnSpc>
              <a:spcBef>
                <a:spcPts val="100"/>
              </a:spcBef>
            </a:pPr>
            <a:endParaRPr sz="2200" dirty="0">
              <a:latin typeface="Tahoma"/>
              <a:cs typeface="Tahoma"/>
            </a:endParaRPr>
          </a:p>
        </p:txBody>
      </p:sp>
      <p:pic>
        <p:nvPicPr>
          <p:cNvPr id="5" name="Picture 4">
            <a:extLst>
              <a:ext uri="{FF2B5EF4-FFF2-40B4-BE49-F238E27FC236}">
                <a16:creationId xmlns:a16="http://schemas.microsoft.com/office/drawing/2014/main" id="{5755729C-3499-41B4-C317-DAB820049C31}"/>
              </a:ext>
            </a:extLst>
          </p:cNvPr>
          <p:cNvPicPr>
            <a:picLocks noChangeAspect="1"/>
          </p:cNvPicPr>
          <p:nvPr/>
        </p:nvPicPr>
        <p:blipFill>
          <a:blip r:embed="rId2"/>
          <a:stretch>
            <a:fillRect/>
          </a:stretch>
        </p:blipFill>
        <p:spPr>
          <a:xfrm>
            <a:off x="14566900" y="1790973"/>
            <a:ext cx="2404468" cy="2346953"/>
          </a:xfrm>
          <a:prstGeom prst="rect">
            <a:avLst/>
          </a:prstGeom>
        </p:spPr>
      </p:pic>
      <p:pic>
        <p:nvPicPr>
          <p:cNvPr id="6" name="Picture 3" descr="goals-image">
            <a:extLst>
              <a:ext uri="{FF2B5EF4-FFF2-40B4-BE49-F238E27FC236}">
                <a16:creationId xmlns:a16="http://schemas.microsoft.com/office/drawing/2014/main" id="{C6F12BA6-CE56-1023-B2F0-902944056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7143" y="4610100"/>
            <a:ext cx="2446925" cy="2205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8A05F6A-66F4-D30F-7132-748FA8A26BE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579416" y="7289240"/>
            <a:ext cx="2404652" cy="21671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732210" y="359085"/>
            <a:ext cx="8686800" cy="848360"/>
          </a:xfrm>
          <a:prstGeom prst="rect">
            <a:avLst/>
          </a:prstGeom>
        </p:spPr>
        <p:txBody>
          <a:bodyPr vert="horz" wrap="square" lIns="0" tIns="12700" rIns="0" bIns="0" rtlCol="0">
            <a:spAutoFit/>
          </a:bodyPr>
          <a:lstStyle/>
          <a:p>
            <a:pPr marL="12700">
              <a:lnSpc>
                <a:spcPct val="100000"/>
              </a:lnSpc>
              <a:spcBef>
                <a:spcPts val="100"/>
              </a:spcBef>
            </a:pPr>
            <a:r>
              <a:rPr spc="-10" dirty="0"/>
              <a:t>EXPERIMENTAL</a:t>
            </a:r>
            <a:r>
              <a:rPr spc="-325" dirty="0"/>
              <a:t> </a:t>
            </a:r>
            <a:r>
              <a:rPr spc="-50" dirty="0"/>
              <a:t>RESULTS</a:t>
            </a:r>
          </a:p>
        </p:txBody>
      </p:sp>
      <p:pic>
        <p:nvPicPr>
          <p:cNvPr id="6" name="Picture 5">
            <a:extLst>
              <a:ext uri="{FF2B5EF4-FFF2-40B4-BE49-F238E27FC236}">
                <a16:creationId xmlns:a16="http://schemas.microsoft.com/office/drawing/2014/main" id="{6CD11444-8D93-7705-FB87-57C34707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095500"/>
            <a:ext cx="15240000" cy="71818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627584" y="359085"/>
            <a:ext cx="8686800" cy="848360"/>
          </a:xfrm>
          <a:prstGeom prst="rect">
            <a:avLst/>
          </a:prstGeom>
        </p:spPr>
        <p:txBody>
          <a:bodyPr vert="horz" wrap="square" lIns="0" tIns="12700" rIns="0" bIns="0" rtlCol="0">
            <a:spAutoFit/>
          </a:bodyPr>
          <a:lstStyle/>
          <a:p>
            <a:pPr marL="12700">
              <a:lnSpc>
                <a:spcPct val="100000"/>
              </a:lnSpc>
              <a:spcBef>
                <a:spcPts val="100"/>
              </a:spcBef>
            </a:pPr>
            <a:r>
              <a:rPr spc="-10" dirty="0"/>
              <a:t>EXPERIMENTAL</a:t>
            </a:r>
            <a:r>
              <a:rPr spc="-325" dirty="0"/>
              <a:t> </a:t>
            </a:r>
            <a:r>
              <a:rPr spc="-50" dirty="0"/>
              <a:t>RESULTS</a:t>
            </a:r>
          </a:p>
        </p:txBody>
      </p:sp>
      <p:pic>
        <p:nvPicPr>
          <p:cNvPr id="5" name="Picture 4">
            <a:extLst>
              <a:ext uri="{FF2B5EF4-FFF2-40B4-BE49-F238E27FC236}">
                <a16:creationId xmlns:a16="http://schemas.microsoft.com/office/drawing/2014/main" id="{D237CF5D-9E62-E174-F16A-171430E4A3AA}"/>
              </a:ext>
            </a:extLst>
          </p:cNvPr>
          <p:cNvPicPr>
            <a:picLocks noChangeAspect="1"/>
          </p:cNvPicPr>
          <p:nvPr/>
        </p:nvPicPr>
        <p:blipFill>
          <a:blip r:embed="rId2"/>
          <a:stretch>
            <a:fillRect/>
          </a:stretch>
        </p:blipFill>
        <p:spPr>
          <a:xfrm>
            <a:off x="1350984" y="2171700"/>
            <a:ext cx="15240000" cy="72580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00758" y="244124"/>
            <a:ext cx="8686800" cy="848360"/>
          </a:xfrm>
          <a:prstGeom prst="rect">
            <a:avLst/>
          </a:prstGeom>
        </p:spPr>
        <p:txBody>
          <a:bodyPr vert="horz" wrap="square" lIns="0" tIns="12700" rIns="0" bIns="0" rtlCol="0">
            <a:spAutoFit/>
          </a:bodyPr>
          <a:lstStyle/>
          <a:p>
            <a:pPr marL="12700">
              <a:lnSpc>
                <a:spcPct val="100000"/>
              </a:lnSpc>
              <a:spcBef>
                <a:spcPts val="100"/>
              </a:spcBef>
            </a:pPr>
            <a:r>
              <a:rPr spc="-10" dirty="0"/>
              <a:t>EXPERIMENTAL</a:t>
            </a:r>
            <a:r>
              <a:rPr spc="-325" dirty="0"/>
              <a:t> </a:t>
            </a:r>
            <a:r>
              <a:rPr spc="-50" dirty="0"/>
              <a:t>RESULTS</a:t>
            </a:r>
          </a:p>
        </p:txBody>
      </p:sp>
      <p:pic>
        <p:nvPicPr>
          <p:cNvPr id="5" name="Picture 4">
            <a:extLst>
              <a:ext uri="{FF2B5EF4-FFF2-40B4-BE49-F238E27FC236}">
                <a16:creationId xmlns:a16="http://schemas.microsoft.com/office/drawing/2014/main" id="{E75D9390-0832-A3E0-6EC5-876554E3E350}"/>
              </a:ext>
            </a:extLst>
          </p:cNvPr>
          <p:cNvPicPr>
            <a:picLocks noChangeAspect="1"/>
          </p:cNvPicPr>
          <p:nvPr/>
        </p:nvPicPr>
        <p:blipFill>
          <a:blip r:embed="rId2"/>
          <a:stretch>
            <a:fillRect/>
          </a:stretch>
        </p:blipFill>
        <p:spPr>
          <a:xfrm>
            <a:off x="4489608" y="2019300"/>
            <a:ext cx="8972550" cy="7086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00758" y="286060"/>
            <a:ext cx="8686800" cy="848360"/>
          </a:xfrm>
          <a:prstGeom prst="rect">
            <a:avLst/>
          </a:prstGeom>
        </p:spPr>
        <p:txBody>
          <a:bodyPr vert="horz" wrap="square" lIns="0" tIns="12700" rIns="0" bIns="0" rtlCol="0">
            <a:spAutoFit/>
          </a:bodyPr>
          <a:lstStyle/>
          <a:p>
            <a:pPr marL="12700">
              <a:lnSpc>
                <a:spcPct val="100000"/>
              </a:lnSpc>
              <a:spcBef>
                <a:spcPts val="100"/>
              </a:spcBef>
            </a:pPr>
            <a:r>
              <a:rPr spc="-10" dirty="0"/>
              <a:t>EXPERIMENTAL</a:t>
            </a:r>
            <a:r>
              <a:rPr spc="-325" dirty="0"/>
              <a:t> </a:t>
            </a:r>
            <a:r>
              <a:rPr spc="-50" dirty="0"/>
              <a:t>RESULTS</a:t>
            </a:r>
          </a:p>
        </p:txBody>
      </p:sp>
      <p:pic>
        <p:nvPicPr>
          <p:cNvPr id="5" name="Picture 4">
            <a:extLst>
              <a:ext uri="{FF2B5EF4-FFF2-40B4-BE49-F238E27FC236}">
                <a16:creationId xmlns:a16="http://schemas.microsoft.com/office/drawing/2014/main" id="{ACA526E5-495C-AB28-AF9A-3FB48C3C1849}"/>
              </a:ext>
            </a:extLst>
          </p:cNvPr>
          <p:cNvPicPr>
            <a:picLocks noChangeAspect="1"/>
          </p:cNvPicPr>
          <p:nvPr/>
        </p:nvPicPr>
        <p:blipFill>
          <a:blip r:embed="rId2"/>
          <a:stretch>
            <a:fillRect/>
          </a:stretch>
        </p:blipFill>
        <p:spPr>
          <a:xfrm>
            <a:off x="4927893" y="2411888"/>
            <a:ext cx="8585065" cy="546322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00758" y="308978"/>
            <a:ext cx="8686800" cy="848360"/>
          </a:xfrm>
          <a:prstGeom prst="rect">
            <a:avLst/>
          </a:prstGeom>
        </p:spPr>
        <p:txBody>
          <a:bodyPr vert="horz" wrap="square" lIns="0" tIns="12700" rIns="0" bIns="0" rtlCol="0">
            <a:spAutoFit/>
          </a:bodyPr>
          <a:lstStyle/>
          <a:p>
            <a:pPr marL="12700">
              <a:lnSpc>
                <a:spcPct val="100000"/>
              </a:lnSpc>
              <a:spcBef>
                <a:spcPts val="100"/>
              </a:spcBef>
            </a:pPr>
            <a:r>
              <a:rPr spc="-10" dirty="0"/>
              <a:t>EXPERIMENTAL</a:t>
            </a:r>
            <a:r>
              <a:rPr spc="-325" dirty="0"/>
              <a:t> </a:t>
            </a:r>
            <a:r>
              <a:rPr spc="-50" dirty="0"/>
              <a:t>RESULTS</a:t>
            </a:r>
          </a:p>
        </p:txBody>
      </p:sp>
      <p:pic>
        <p:nvPicPr>
          <p:cNvPr id="5" name="Picture 4">
            <a:extLst>
              <a:ext uri="{FF2B5EF4-FFF2-40B4-BE49-F238E27FC236}">
                <a16:creationId xmlns:a16="http://schemas.microsoft.com/office/drawing/2014/main" id="{47A75420-4711-DD59-1E17-9EE12EFF230F}"/>
              </a:ext>
            </a:extLst>
          </p:cNvPr>
          <p:cNvPicPr>
            <a:picLocks noChangeAspect="1"/>
          </p:cNvPicPr>
          <p:nvPr/>
        </p:nvPicPr>
        <p:blipFill>
          <a:blip r:embed="rId2"/>
          <a:stretch>
            <a:fillRect/>
          </a:stretch>
        </p:blipFill>
        <p:spPr>
          <a:xfrm>
            <a:off x="1828800" y="2933700"/>
            <a:ext cx="6934200" cy="4648200"/>
          </a:xfrm>
          <a:prstGeom prst="rect">
            <a:avLst/>
          </a:prstGeom>
        </p:spPr>
      </p:pic>
      <p:pic>
        <p:nvPicPr>
          <p:cNvPr id="8" name="Picture 7">
            <a:extLst>
              <a:ext uri="{FF2B5EF4-FFF2-40B4-BE49-F238E27FC236}">
                <a16:creationId xmlns:a16="http://schemas.microsoft.com/office/drawing/2014/main" id="{6F2611CE-1700-2F05-AE97-19B44E122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2" y="2809522"/>
            <a:ext cx="7201056" cy="48965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660" rIns="0" bIns="0" rtlCol="0">
            <a:spAutoFit/>
          </a:bodyPr>
          <a:lstStyle/>
          <a:p>
            <a:pPr marL="3638550">
              <a:lnSpc>
                <a:spcPct val="100000"/>
              </a:lnSpc>
              <a:spcBef>
                <a:spcPts val="100"/>
              </a:spcBef>
            </a:pPr>
            <a:r>
              <a:rPr spc="-90" dirty="0"/>
              <a:t>FUTURE</a:t>
            </a:r>
            <a:r>
              <a:rPr spc="-280" dirty="0"/>
              <a:t> </a:t>
            </a:r>
            <a:r>
              <a:rPr spc="-10" dirty="0"/>
              <a:t>STEPS</a:t>
            </a:r>
          </a:p>
        </p:txBody>
      </p:sp>
      <p:sp>
        <p:nvSpPr>
          <p:cNvPr id="4" name="object 4"/>
          <p:cNvSpPr txBox="1">
            <a:spLocks noGrp="1"/>
          </p:cNvSpPr>
          <p:nvPr>
            <p:ph type="body" idx="1"/>
          </p:nvPr>
        </p:nvSpPr>
        <p:spPr>
          <a:xfrm>
            <a:off x="666920" y="1674509"/>
            <a:ext cx="16306799" cy="8368367"/>
          </a:xfrm>
          <a:prstGeom prst="rect">
            <a:avLst/>
          </a:prstGeom>
        </p:spPr>
        <p:txBody>
          <a:bodyPr vert="horz" wrap="square" lIns="0" tIns="321614" rIns="0" bIns="0" rtlCol="0">
            <a:spAutoFit/>
          </a:bodyPr>
          <a:lstStyle/>
          <a:p>
            <a:pPr>
              <a:lnSpc>
                <a:spcPct val="150000"/>
              </a:lnSpc>
            </a:pPr>
            <a:r>
              <a:rPr lang="en-US" sz="2500" dirty="0">
                <a:latin typeface="Times New Roman" panose="02020603050405020304" pitchFamily="18" charset="0"/>
                <a:cs typeface="Times New Roman" panose="02020603050405020304" pitchFamily="18" charset="0"/>
              </a:rPr>
              <a:t>The </a:t>
            </a:r>
            <a:r>
              <a:rPr lang="en-US" sz="2500" b="1" dirty="0">
                <a:latin typeface="Times New Roman" panose="02020603050405020304" pitchFamily="18" charset="0"/>
                <a:cs typeface="Times New Roman" panose="02020603050405020304" pitchFamily="18" charset="0"/>
              </a:rPr>
              <a:t>Smart Waste Management System</a:t>
            </a:r>
            <a:r>
              <a:rPr lang="en-US" sz="2500" dirty="0">
                <a:latin typeface="Times New Roman" panose="02020603050405020304" pitchFamily="18" charset="0"/>
                <a:cs typeface="Times New Roman" panose="02020603050405020304" pitchFamily="18" charset="0"/>
              </a:rPr>
              <a:t> demonstrates how Artificial Intelligence can be effectively applied to solve real-world environmental challenges. The project integrates </a:t>
            </a:r>
            <a:r>
              <a:rPr lang="en-US" sz="2500" b="1" dirty="0">
                <a:latin typeface="Times New Roman" panose="02020603050405020304" pitchFamily="18" charset="0"/>
                <a:cs typeface="Times New Roman" panose="02020603050405020304" pitchFamily="18" charset="0"/>
              </a:rPr>
              <a:t>waste classification using CNN/Mobile Net</a:t>
            </a:r>
            <a:r>
              <a:rPr lang="en-US" sz="2500" dirty="0">
                <a:latin typeface="Times New Roman" panose="02020603050405020304" pitchFamily="18" charset="0"/>
                <a:cs typeface="Times New Roman" panose="02020603050405020304" pitchFamily="18" charset="0"/>
              </a:rPr>
              <a:t>, a </a:t>
            </a:r>
            <a:r>
              <a:rPr lang="en-US" sz="2500" b="1" dirty="0">
                <a:latin typeface="Times New Roman" panose="02020603050405020304" pitchFamily="18" charset="0"/>
                <a:cs typeface="Times New Roman" panose="02020603050405020304" pitchFamily="18" charset="0"/>
              </a:rPr>
              <a:t>user dashboard for personalized interaction</a:t>
            </a:r>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issue reporting</a:t>
            </a:r>
            <a:r>
              <a:rPr lang="en-US" sz="2500" dirty="0">
                <a:latin typeface="Times New Roman" panose="02020603050405020304" pitchFamily="18" charset="0"/>
                <a:cs typeface="Times New Roman" panose="02020603050405020304" pitchFamily="18" charset="0"/>
              </a:rPr>
              <a:t>, and a </a:t>
            </a:r>
            <a:r>
              <a:rPr lang="en-US" sz="2500" b="1" dirty="0">
                <a:latin typeface="Times New Roman" panose="02020603050405020304" pitchFamily="18" charset="0"/>
                <a:cs typeface="Times New Roman" panose="02020603050405020304" pitchFamily="18" charset="0"/>
              </a:rPr>
              <a:t>reward-based incentive system</a:t>
            </a:r>
            <a:r>
              <a:rPr lang="en-US" sz="2500" dirty="0">
                <a:latin typeface="Times New Roman" panose="02020603050405020304" pitchFamily="18" charset="0"/>
                <a:cs typeface="Times New Roman" panose="02020603050405020304" pitchFamily="18" charset="0"/>
              </a:rPr>
              <a:t>. By combining </a:t>
            </a:r>
            <a:r>
              <a:rPr lang="en-US" sz="2500" b="1" dirty="0">
                <a:latin typeface="Times New Roman" panose="02020603050405020304" pitchFamily="18" charset="0"/>
                <a:cs typeface="Times New Roman" panose="02020603050405020304" pitchFamily="18" charset="0"/>
              </a:rPr>
              <a:t>technology with sustainability goals</a:t>
            </a:r>
            <a:r>
              <a:rPr lang="en-US" sz="2500" dirty="0">
                <a:latin typeface="Times New Roman" panose="02020603050405020304" pitchFamily="18" charset="0"/>
                <a:cs typeface="Times New Roman" panose="02020603050405020304" pitchFamily="18" charset="0"/>
              </a:rPr>
              <a:t>, the system encourages citizens to actively participate in waste segregation, thus supporting cleaner communities and improved recycling processes.</a:t>
            </a:r>
          </a:p>
          <a:p>
            <a:pPr>
              <a:lnSpc>
                <a:spcPct val="150000"/>
              </a:lnSpc>
            </a:pPr>
            <a:endParaRPr lang="en-US" sz="2500" dirty="0">
              <a:latin typeface="Times New Roman" panose="02020603050405020304" pitchFamily="18" charset="0"/>
              <a:cs typeface="Times New Roman" panose="02020603050405020304" pitchFamily="18" charset="0"/>
            </a:endParaRPr>
          </a:p>
          <a:p>
            <a:pPr>
              <a:lnSpc>
                <a:spcPct val="150000"/>
              </a:lnSpc>
            </a:pPr>
            <a:r>
              <a:rPr lang="en-US" sz="2500" dirty="0">
                <a:latin typeface="Times New Roman" panose="02020603050405020304" pitchFamily="18" charset="0"/>
                <a:cs typeface="Times New Roman" panose="02020603050405020304" pitchFamily="18" charset="0"/>
              </a:rPr>
              <a:t>To further enhance the system, the following improvements are planned:</a:t>
            </a:r>
          </a:p>
          <a:p>
            <a:pPr>
              <a:lnSpc>
                <a:spcPct val="150000"/>
              </a:lnSpc>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IoT Integration</a:t>
            </a:r>
            <a:r>
              <a:rPr lang="en-US" sz="2500" dirty="0">
                <a:latin typeface="Times New Roman" panose="02020603050405020304" pitchFamily="18" charset="0"/>
                <a:cs typeface="Times New Roman" panose="02020603050405020304" pitchFamily="18" charset="0"/>
              </a:rPr>
              <a:t> – Connect smart bins with sensors to track fill levels and optimize waste collection routes.</a:t>
            </a:r>
          </a:p>
          <a:p>
            <a:pPr>
              <a:lnSpc>
                <a:spcPct val="150000"/>
              </a:lnSpc>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Mobile App Development</a:t>
            </a:r>
            <a:r>
              <a:rPr lang="en-US" sz="2500" dirty="0">
                <a:latin typeface="Times New Roman" panose="02020603050405020304" pitchFamily="18" charset="0"/>
                <a:cs typeface="Times New Roman" panose="02020603050405020304" pitchFamily="18" charset="0"/>
              </a:rPr>
              <a:t> – Provide Android/iOS apps for broader accessibility.</a:t>
            </a:r>
          </a:p>
          <a:p>
            <a:pPr>
              <a:lnSpc>
                <a:spcPct val="150000"/>
              </a:lnSpc>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Model Enhancement</a:t>
            </a:r>
            <a:r>
              <a:rPr lang="en-US" sz="2500" dirty="0">
                <a:latin typeface="Times New Roman" panose="02020603050405020304" pitchFamily="18" charset="0"/>
                <a:cs typeface="Times New Roman" panose="02020603050405020304" pitchFamily="18" charset="0"/>
              </a:rPr>
              <a:t> – Train with larger and more diverse datasets for higher classification accuracy.</a:t>
            </a:r>
          </a:p>
          <a:p>
            <a:pPr>
              <a:lnSpc>
                <a:spcPct val="150000"/>
              </a:lnSpc>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Multi-language Support</a:t>
            </a:r>
            <a:r>
              <a:rPr lang="en-US" sz="2500" dirty="0">
                <a:latin typeface="Times New Roman" panose="02020603050405020304" pitchFamily="18" charset="0"/>
                <a:cs typeface="Times New Roman" panose="02020603050405020304" pitchFamily="18" charset="0"/>
              </a:rPr>
              <a:t> – Make the system accessible to users in different regions.</a:t>
            </a:r>
          </a:p>
          <a:p>
            <a:pPr>
              <a:lnSpc>
                <a:spcPct val="150000"/>
              </a:lnSpc>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Government &amp; NGO Collaboration</a:t>
            </a:r>
            <a:r>
              <a:rPr lang="en-US" sz="2500" dirty="0">
                <a:latin typeface="Times New Roman" panose="02020603050405020304" pitchFamily="18" charset="0"/>
                <a:cs typeface="Times New Roman" panose="02020603050405020304" pitchFamily="18" charset="0"/>
              </a:rPr>
              <a:t> – Partner with organizations to expand impact and adoption.</a:t>
            </a:r>
          </a:p>
          <a:p>
            <a:pPr>
              <a:lnSpc>
                <a:spcPct val="150000"/>
              </a:lnSpc>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Carbon Footprint Tracking</a:t>
            </a:r>
            <a:r>
              <a:rPr lang="en-US" sz="2500" dirty="0">
                <a:latin typeface="Times New Roman" panose="02020603050405020304" pitchFamily="18" charset="0"/>
                <a:cs typeface="Times New Roman" panose="02020603050405020304" pitchFamily="18" charset="0"/>
              </a:rPr>
              <a:t> – Add analytics to show environmental benefits achieved by users.</a:t>
            </a:r>
          </a:p>
          <a:p>
            <a:pPr marL="700405" marR="871855">
              <a:lnSpc>
                <a:spcPct val="115500"/>
              </a:lnSpc>
              <a:spcBef>
                <a:spcPts val="100"/>
              </a:spcBef>
            </a:pPr>
            <a:endParaRPr spc="-1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7081" rIns="0" bIns="0" rtlCol="0">
            <a:spAutoFit/>
          </a:bodyPr>
          <a:lstStyle/>
          <a:p>
            <a:pPr marL="3589020">
              <a:lnSpc>
                <a:spcPct val="100000"/>
              </a:lnSpc>
              <a:spcBef>
                <a:spcPts val="100"/>
              </a:spcBef>
            </a:pPr>
            <a:r>
              <a:rPr spc="150" dirty="0"/>
              <a:t>CONCULSION</a:t>
            </a:r>
          </a:p>
        </p:txBody>
      </p:sp>
      <p:sp>
        <p:nvSpPr>
          <p:cNvPr id="3" name="object 3"/>
          <p:cNvSpPr txBox="1"/>
          <p:nvPr/>
        </p:nvSpPr>
        <p:spPr>
          <a:xfrm>
            <a:off x="457357" y="2474060"/>
            <a:ext cx="16543019" cy="6648358"/>
          </a:xfrm>
          <a:prstGeom prst="rect">
            <a:avLst/>
          </a:prstGeom>
        </p:spPr>
        <p:txBody>
          <a:bodyPr vert="horz" wrap="square" lIns="0" tIns="12700" rIns="0" bIns="0" rtlCol="0">
            <a:spAutoFit/>
          </a:bodyPr>
          <a:lstStyle/>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The </a:t>
            </a:r>
            <a:r>
              <a:rPr lang="en-US" sz="3600" b="1" dirty="0">
                <a:latin typeface="Times New Roman" panose="02020603050405020304" pitchFamily="18" charset="0"/>
                <a:cs typeface="Times New Roman" panose="02020603050405020304" pitchFamily="18" charset="0"/>
              </a:rPr>
              <a:t>Smart Waste Management System</a:t>
            </a:r>
            <a:r>
              <a:rPr lang="en-US" sz="3600" dirty="0">
                <a:latin typeface="Times New Roman" panose="02020603050405020304" pitchFamily="18" charset="0"/>
                <a:cs typeface="Times New Roman" panose="02020603050405020304" pitchFamily="18" charset="0"/>
              </a:rPr>
              <a:t> successfully demonstrates how Artificial Intelligence can support sustainable development by enabling accurate waste classification and encouraging responsible disposal practices. Through features such as a user-friendly dashboard, issue reporting, and a reward-based incentive mechanism, the system not only simplifies waste management but also motivates community participation.</a:t>
            </a:r>
          </a:p>
          <a:p>
            <a:pPr>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By combining technology with environmental responsibility, this project highlights the potential of smart solutions in reducing pollution, promoting recycling, and building awareness. With future enhancements like IoT integration, mobile app support, and wider adoption, the system can play a vital role in creating cleaner, greener, and smarter cities.</a:t>
            </a:r>
          </a:p>
          <a:p>
            <a:pPr marL="12700" marR="5080">
              <a:lnSpc>
                <a:spcPct val="115500"/>
              </a:lnSpc>
              <a:spcBef>
                <a:spcPts val="100"/>
              </a:spcBef>
            </a:pPr>
            <a:endParaRPr sz="3300" dirty="0">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8439" y="2686710"/>
            <a:ext cx="9968230" cy="5398914"/>
          </a:xfrm>
          <a:prstGeom prst="rect">
            <a:avLst/>
          </a:prstGeom>
        </p:spPr>
        <p:txBody>
          <a:bodyPr vert="horz" wrap="square" lIns="0" tIns="12700" rIns="0" bIns="0" rtlCol="0">
            <a:spAutoFit/>
          </a:bodyPr>
          <a:lstStyle/>
          <a:p>
            <a:pPr marL="12700" algn="ctr">
              <a:lnSpc>
                <a:spcPct val="100000"/>
              </a:lnSpc>
              <a:spcBef>
                <a:spcPts val="100"/>
              </a:spcBef>
            </a:pPr>
            <a:r>
              <a:rPr lang="en-IN" sz="17500" dirty="0">
                <a:latin typeface="Verdana"/>
                <a:cs typeface="Verdana"/>
              </a:rPr>
              <a:t>THANK YOU</a:t>
            </a:r>
            <a:endParaRPr sz="17500" dirty="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2469515">
              <a:lnSpc>
                <a:spcPct val="100000"/>
              </a:lnSpc>
              <a:spcBef>
                <a:spcPts val="100"/>
              </a:spcBef>
            </a:pPr>
            <a:r>
              <a:rPr dirty="0">
                <a:solidFill>
                  <a:srgbClr val="2A2A2A"/>
                </a:solidFill>
              </a:rPr>
              <a:t>PROBLEM</a:t>
            </a:r>
            <a:r>
              <a:rPr spc="-114" dirty="0">
                <a:solidFill>
                  <a:srgbClr val="2A2A2A"/>
                </a:solidFill>
              </a:rPr>
              <a:t> </a:t>
            </a:r>
            <a:r>
              <a:rPr spc="-65" dirty="0">
                <a:solidFill>
                  <a:srgbClr val="2A2A2A"/>
                </a:solidFill>
              </a:rPr>
              <a:t>STATEMENT</a:t>
            </a:r>
          </a:p>
        </p:txBody>
      </p:sp>
      <p:sp>
        <p:nvSpPr>
          <p:cNvPr id="8" name="object 8"/>
          <p:cNvSpPr/>
          <p:nvPr/>
        </p:nvSpPr>
        <p:spPr>
          <a:xfrm>
            <a:off x="0" y="1433386"/>
            <a:ext cx="18288000" cy="38100"/>
          </a:xfrm>
          <a:custGeom>
            <a:avLst/>
            <a:gdLst/>
            <a:ahLst/>
            <a:cxnLst/>
            <a:rect l="l" t="t" r="r" b="b"/>
            <a:pathLst>
              <a:path w="18288000" h="38100">
                <a:moveTo>
                  <a:pt x="0" y="38099"/>
                </a:moveTo>
                <a:lnTo>
                  <a:pt x="0" y="0"/>
                </a:lnTo>
                <a:lnTo>
                  <a:pt x="18287999" y="0"/>
                </a:lnTo>
                <a:lnTo>
                  <a:pt x="18287999" y="38099"/>
                </a:lnTo>
                <a:lnTo>
                  <a:pt x="0" y="38099"/>
                </a:lnTo>
                <a:close/>
              </a:path>
            </a:pathLst>
          </a:custGeom>
          <a:solidFill>
            <a:srgbClr val="000000"/>
          </a:solidFill>
        </p:spPr>
        <p:txBody>
          <a:bodyPr wrap="square" lIns="0" tIns="0" rIns="0" bIns="0" rtlCol="0"/>
          <a:lstStyle/>
          <a:p>
            <a:endParaRPr/>
          </a:p>
        </p:txBody>
      </p:sp>
      <p:sp>
        <p:nvSpPr>
          <p:cNvPr id="10" name="TextBox 9">
            <a:extLst>
              <a:ext uri="{FF2B5EF4-FFF2-40B4-BE49-F238E27FC236}">
                <a16:creationId xmlns:a16="http://schemas.microsoft.com/office/drawing/2014/main" id="{4C87CAB3-2EC8-9EE6-CD5E-3F69A64F60C5}"/>
              </a:ext>
            </a:extLst>
          </p:cNvPr>
          <p:cNvSpPr txBox="1"/>
          <p:nvPr/>
        </p:nvSpPr>
        <p:spPr>
          <a:xfrm>
            <a:off x="1143000" y="2324100"/>
            <a:ext cx="9448800" cy="4832092"/>
          </a:xfrm>
          <a:prstGeom prst="rect">
            <a:avLst/>
          </a:prstGeom>
          <a:noFill/>
        </p:spPr>
        <p:txBody>
          <a:bodyPr wrap="square">
            <a:spAutoFit/>
          </a:bodyPr>
          <a:lstStyle/>
          <a:p>
            <a:pPr marL="285750"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Rapid urbanization has led to excessive waste generation.</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Improper segregation (bio/non-bio waste) at the source.</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Overflowing bins, delayed municipal responses.</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Citizens lack tools to report issues or get tips.</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No system to promote or reward eco-friendly ideas.</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Existing systems are not AI-integrated or community-driven</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0DCC1C4-A508-DC01-D6D9-91E762BC3AB1}"/>
              </a:ext>
            </a:extLst>
          </p:cNvPr>
          <p:cNvPicPr>
            <a:picLocks noChangeAspect="1"/>
          </p:cNvPicPr>
          <p:nvPr/>
        </p:nvPicPr>
        <p:blipFill>
          <a:blip r:embed="rId2"/>
          <a:stretch>
            <a:fillRect/>
          </a:stretch>
        </p:blipFill>
        <p:spPr>
          <a:xfrm>
            <a:off x="11811000" y="2171700"/>
            <a:ext cx="2819400" cy="2680499"/>
          </a:xfrm>
          <a:prstGeom prst="rect">
            <a:avLst/>
          </a:prstGeom>
        </p:spPr>
      </p:pic>
      <p:pic>
        <p:nvPicPr>
          <p:cNvPr id="12" name="Picture 11">
            <a:extLst>
              <a:ext uri="{FF2B5EF4-FFF2-40B4-BE49-F238E27FC236}">
                <a16:creationId xmlns:a16="http://schemas.microsoft.com/office/drawing/2014/main" id="{E967E638-8020-302B-C4A4-A09E55820CB0}"/>
              </a:ext>
            </a:extLst>
          </p:cNvPr>
          <p:cNvPicPr>
            <a:picLocks noChangeAspect="1"/>
          </p:cNvPicPr>
          <p:nvPr/>
        </p:nvPicPr>
        <p:blipFill>
          <a:blip r:embed="rId3"/>
          <a:stretch>
            <a:fillRect/>
          </a:stretch>
        </p:blipFill>
        <p:spPr>
          <a:xfrm>
            <a:off x="15011400" y="2171700"/>
            <a:ext cx="2819400" cy="2680498"/>
          </a:xfrm>
          <a:prstGeom prst="rect">
            <a:avLst/>
          </a:prstGeom>
        </p:spPr>
      </p:pic>
      <p:pic>
        <p:nvPicPr>
          <p:cNvPr id="13" name="Picture 12">
            <a:extLst>
              <a:ext uri="{FF2B5EF4-FFF2-40B4-BE49-F238E27FC236}">
                <a16:creationId xmlns:a16="http://schemas.microsoft.com/office/drawing/2014/main" id="{D9CC08AD-E1BB-AB38-D877-E3C5E47A6ADC}"/>
              </a:ext>
            </a:extLst>
          </p:cNvPr>
          <p:cNvPicPr>
            <a:picLocks noChangeAspect="1"/>
          </p:cNvPicPr>
          <p:nvPr/>
        </p:nvPicPr>
        <p:blipFill>
          <a:blip r:embed="rId4"/>
          <a:stretch>
            <a:fillRect/>
          </a:stretch>
        </p:blipFill>
        <p:spPr>
          <a:xfrm>
            <a:off x="11823700" y="5295900"/>
            <a:ext cx="2819400" cy="2819400"/>
          </a:xfrm>
          <a:prstGeom prst="rect">
            <a:avLst/>
          </a:prstGeom>
        </p:spPr>
      </p:pic>
      <p:pic>
        <p:nvPicPr>
          <p:cNvPr id="14" name="Picture 13">
            <a:extLst>
              <a:ext uri="{FF2B5EF4-FFF2-40B4-BE49-F238E27FC236}">
                <a16:creationId xmlns:a16="http://schemas.microsoft.com/office/drawing/2014/main" id="{1E9FB112-C929-67BE-1850-2C7EF58FCCE2}"/>
              </a:ext>
            </a:extLst>
          </p:cNvPr>
          <p:cNvPicPr>
            <a:picLocks noChangeAspect="1"/>
          </p:cNvPicPr>
          <p:nvPr/>
        </p:nvPicPr>
        <p:blipFill>
          <a:blip r:embed="rId5"/>
          <a:stretch>
            <a:fillRect/>
          </a:stretch>
        </p:blipFill>
        <p:spPr>
          <a:xfrm>
            <a:off x="15011400" y="5270500"/>
            <a:ext cx="2819400" cy="2832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4"/>
          <p:cNvSpPr txBox="1">
            <a:spLocks noGrp="1"/>
          </p:cNvSpPr>
          <p:nvPr>
            <p:ph type="title"/>
          </p:nvPr>
        </p:nvSpPr>
        <p:spPr>
          <a:prstGeom prst="rect">
            <a:avLst/>
          </a:prstGeom>
        </p:spPr>
        <p:txBody>
          <a:bodyPr vert="horz" wrap="square" lIns="0" tIns="12700" rIns="0" bIns="0" rtlCol="0">
            <a:spAutoFit/>
          </a:bodyPr>
          <a:lstStyle/>
          <a:p>
            <a:pPr marL="4434840">
              <a:lnSpc>
                <a:spcPct val="100000"/>
              </a:lnSpc>
              <a:spcBef>
                <a:spcPts val="100"/>
              </a:spcBef>
            </a:pPr>
            <a:r>
              <a:rPr spc="-10" dirty="0">
                <a:solidFill>
                  <a:srgbClr val="2A2A2A"/>
                </a:solidFill>
              </a:rPr>
              <a:t>ABSTRACT</a:t>
            </a:r>
          </a:p>
        </p:txBody>
      </p:sp>
      <p:sp>
        <p:nvSpPr>
          <p:cNvPr id="15" name="object 15"/>
          <p:cNvSpPr/>
          <p:nvPr/>
        </p:nvSpPr>
        <p:spPr>
          <a:xfrm>
            <a:off x="0" y="1433386"/>
            <a:ext cx="18288000" cy="38100"/>
          </a:xfrm>
          <a:custGeom>
            <a:avLst/>
            <a:gdLst/>
            <a:ahLst/>
            <a:cxnLst/>
            <a:rect l="l" t="t" r="r" b="b"/>
            <a:pathLst>
              <a:path w="18288000" h="38100">
                <a:moveTo>
                  <a:pt x="0" y="38099"/>
                </a:moveTo>
                <a:lnTo>
                  <a:pt x="0" y="0"/>
                </a:lnTo>
                <a:lnTo>
                  <a:pt x="18287999" y="0"/>
                </a:lnTo>
                <a:lnTo>
                  <a:pt x="18287999" y="38099"/>
                </a:lnTo>
                <a:lnTo>
                  <a:pt x="0" y="38099"/>
                </a:lnTo>
                <a:close/>
              </a:path>
            </a:pathLst>
          </a:custGeom>
          <a:solidFill>
            <a:srgbClr val="000000"/>
          </a:solidFill>
        </p:spPr>
        <p:txBody>
          <a:bodyPr wrap="square" lIns="0" tIns="0" rIns="0" bIns="0" rtlCol="0"/>
          <a:lstStyle/>
          <a:p>
            <a:endParaRPr/>
          </a:p>
        </p:txBody>
      </p:sp>
      <p:sp>
        <p:nvSpPr>
          <p:cNvPr id="17" name="TextBox 16">
            <a:extLst>
              <a:ext uri="{FF2B5EF4-FFF2-40B4-BE49-F238E27FC236}">
                <a16:creationId xmlns:a16="http://schemas.microsoft.com/office/drawing/2014/main" id="{A991FD15-E8C5-1000-53F1-19616ABDD5F3}"/>
              </a:ext>
            </a:extLst>
          </p:cNvPr>
          <p:cNvSpPr txBox="1"/>
          <p:nvPr/>
        </p:nvSpPr>
        <p:spPr>
          <a:xfrm>
            <a:off x="1143000" y="2041741"/>
            <a:ext cx="9144000" cy="6786473"/>
          </a:xfrm>
          <a:prstGeom prst="rect">
            <a:avLst/>
          </a:prstGeom>
          <a:noFill/>
        </p:spPr>
        <p:txBody>
          <a:bodyPr wrap="square">
            <a:spAutoFit/>
          </a:bodyPr>
          <a:lstStyle/>
          <a:p>
            <a:pPr>
              <a:buFont typeface="Wingdings" panose="05000000000000000000" pitchFamily="2" charset="2"/>
              <a:buChar char="Ø"/>
            </a:pPr>
            <a:r>
              <a:rPr lang="en-US" sz="2900" b="1" dirty="0">
                <a:latin typeface="Times New Roman" panose="02020603050405020304" pitchFamily="18" charset="0"/>
                <a:cs typeface="Times New Roman" panose="02020603050405020304" pitchFamily="18" charset="0"/>
              </a:rPr>
              <a:t>Problem &amp; Purpose :</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Rapid urbanization has led to poor waste management, improper segregation, and delayed municipal responses. Citizens lack tools to identify waste types or report issues. This project aims to solve these problems by providing a smart, AI-based platform that ensures cleaner surroundings and promotes responsible community involvement in waste handling.</a:t>
            </a:r>
          </a:p>
          <a:p>
            <a:pPr>
              <a:buFont typeface="Wingdings" panose="05000000000000000000" pitchFamily="2" charset="2"/>
              <a:buChar char="Ø"/>
            </a:pPr>
            <a:r>
              <a:rPr lang="en-US" sz="2900" b="1" dirty="0">
                <a:latin typeface="Times New Roman" panose="02020603050405020304" pitchFamily="18" charset="0"/>
                <a:cs typeface="Times New Roman" panose="02020603050405020304" pitchFamily="18" charset="0"/>
              </a:rPr>
              <a:t>Solution &amp; Impact :</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The system features an AI chatbot to classify waste and offer disposal tips, a reporting module for complaints, and a space for idea sharing with rewards. It aligns with SDG 12, SDG 11, and SDG 3, encouraging sustainability, community participation, and environmental awareness through technology.</a:t>
            </a:r>
          </a:p>
        </p:txBody>
      </p:sp>
      <p:pic>
        <p:nvPicPr>
          <p:cNvPr id="18" name="Picture 17">
            <a:extLst>
              <a:ext uri="{FF2B5EF4-FFF2-40B4-BE49-F238E27FC236}">
                <a16:creationId xmlns:a16="http://schemas.microsoft.com/office/drawing/2014/main" id="{44A82A82-8372-B669-985A-33BACA5FC0CC}"/>
              </a:ext>
            </a:extLst>
          </p:cNvPr>
          <p:cNvPicPr>
            <a:picLocks noChangeAspect="1"/>
          </p:cNvPicPr>
          <p:nvPr/>
        </p:nvPicPr>
        <p:blipFill>
          <a:blip r:embed="rId2"/>
          <a:stretch>
            <a:fillRect/>
          </a:stretch>
        </p:blipFill>
        <p:spPr>
          <a:xfrm>
            <a:off x="11658600" y="2705100"/>
            <a:ext cx="5593503" cy="4876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9600" y="1957970"/>
            <a:ext cx="17245965" cy="8084906"/>
          </a:xfrm>
          <a:prstGeom prst="rect">
            <a:avLst/>
          </a:prstGeom>
        </p:spPr>
        <p:txBody>
          <a:bodyPr vert="horz" wrap="square" lIns="0" tIns="53975" rIns="0" bIns="0" rtlCol="0">
            <a:spAutoFit/>
          </a:bodyPr>
          <a:lstStyle/>
          <a:p>
            <a:r>
              <a:rPr lang="en-US" sz="2000" b="1" dirty="0"/>
              <a:t>1. AI-Powered Waste Classification Using Convolutional Neural Networks (Chan and Kim, 2024)</a:t>
            </a:r>
            <a:br>
              <a:rPr lang="en-US" sz="2000" dirty="0"/>
            </a:br>
            <a:r>
              <a:rPr lang="en-US" sz="2000" dirty="0"/>
              <a:t>This paper proposed a CNN-based approach for automatic waste classification, achieving high accuracy in sorting different waste types using image datasets.</a:t>
            </a:r>
            <a:br>
              <a:rPr lang="en-US" sz="2000" dirty="0"/>
            </a:br>
            <a:r>
              <a:rPr lang="en-US" sz="2000" b="1" dirty="0"/>
              <a:t>Relevance to Current Study:</a:t>
            </a:r>
            <a:br>
              <a:rPr lang="en-US" sz="2000" dirty="0"/>
            </a:br>
            <a:r>
              <a:rPr lang="en-US" sz="2000" dirty="0"/>
              <a:t>It inspired the use of deep learning in the Smart Waste system for accurate waste segregation through image-based classification.</a:t>
            </a:r>
          </a:p>
          <a:p>
            <a:br>
              <a:rPr lang="en-US" sz="2000" dirty="0"/>
            </a:br>
            <a:endParaRPr lang="en-US" sz="2000" dirty="0"/>
          </a:p>
          <a:p>
            <a:r>
              <a:rPr lang="en-US" sz="2000" b="1" dirty="0"/>
              <a:t>2. Integrating Artificial Intelligence for Sustainable Waste Management (Dao, 2025)</a:t>
            </a:r>
            <a:br>
              <a:rPr lang="en-US" sz="2000" dirty="0"/>
            </a:br>
            <a:r>
              <a:rPr lang="en-US" sz="2000" dirty="0"/>
              <a:t>The study discussed how AI technologies enhance the sustainability and efficiency of modern waste management processes.</a:t>
            </a:r>
            <a:br>
              <a:rPr lang="en-US" sz="2000" dirty="0"/>
            </a:br>
            <a:r>
              <a:rPr lang="en-US" sz="2000" b="1" dirty="0"/>
              <a:t>Relevance to Current Study:</a:t>
            </a:r>
            <a:br>
              <a:rPr lang="en-US" sz="2000" dirty="0"/>
            </a:br>
            <a:r>
              <a:rPr lang="en-US" sz="2000" dirty="0"/>
              <a:t>This concept supports Smart Waste’s integration of AI to promote eco-friendly and data-driven waste handling operations.</a:t>
            </a:r>
          </a:p>
          <a:p>
            <a:br>
              <a:rPr lang="en-US" sz="2000" dirty="0"/>
            </a:br>
            <a:endParaRPr lang="en-US" sz="2000" dirty="0"/>
          </a:p>
          <a:p>
            <a:r>
              <a:rPr lang="en-US" sz="2000" b="1" dirty="0"/>
              <a:t>3. Smart Waste Management: A Paradigm Shift Enabled by AI-Driven Solutions (</a:t>
            </a:r>
            <a:r>
              <a:rPr lang="en-US" sz="2000" b="1" dirty="0" err="1"/>
              <a:t>Olawade</a:t>
            </a:r>
            <a:r>
              <a:rPr lang="en-US" sz="2000" b="1" dirty="0"/>
              <a:t> et al., 2024)</a:t>
            </a:r>
            <a:br>
              <a:rPr lang="en-US" sz="2000" dirty="0"/>
            </a:br>
            <a:r>
              <a:rPr lang="en-US" sz="2000" dirty="0"/>
              <a:t>This work highlighted how AI revolutionizes traditional waste systems by enabling smart bins, automated sorting, and real-time analytics.</a:t>
            </a:r>
            <a:br>
              <a:rPr lang="en-US" sz="2000" dirty="0"/>
            </a:br>
            <a:r>
              <a:rPr lang="en-US" sz="2000" b="1" dirty="0"/>
              <a:t>Relevance to Current Study:</a:t>
            </a:r>
            <a:br>
              <a:rPr lang="en-US" sz="2000" dirty="0"/>
            </a:br>
            <a:r>
              <a:rPr lang="en-US" sz="2000" dirty="0"/>
              <a:t>It guided Smart Waste’s approach to combining automation and community engagement for intelligent waste management.</a:t>
            </a:r>
          </a:p>
          <a:p>
            <a:br>
              <a:rPr lang="en-US" sz="2000" dirty="0"/>
            </a:br>
            <a:endParaRPr lang="en-US" sz="2000" dirty="0"/>
          </a:p>
          <a:p>
            <a:r>
              <a:rPr lang="en-US" sz="2000" b="1" dirty="0"/>
              <a:t>4. Optimizing Waste Management Strategies through Artificial Intelligence (</a:t>
            </a:r>
            <a:r>
              <a:rPr lang="en-US" sz="2000" b="1" dirty="0" err="1"/>
              <a:t>Alsabt</a:t>
            </a:r>
            <a:r>
              <a:rPr lang="en-US" sz="2000" b="1" dirty="0"/>
              <a:t> et al., 2024)</a:t>
            </a:r>
            <a:br>
              <a:rPr lang="en-US" sz="2000" dirty="0"/>
            </a:br>
            <a:r>
              <a:rPr lang="en-US" sz="2000" dirty="0"/>
              <a:t>The paper presented AI-based optimization techniques for route planning, collection scheduling, and resource allocation.</a:t>
            </a:r>
            <a:br>
              <a:rPr lang="en-US" sz="2000" dirty="0"/>
            </a:br>
            <a:r>
              <a:rPr lang="en-US" sz="2000" b="1" dirty="0"/>
              <a:t>Relevance to Current Study:</a:t>
            </a:r>
            <a:br>
              <a:rPr lang="en-US" sz="2000" dirty="0"/>
            </a:br>
            <a:r>
              <a:rPr lang="en-US" sz="2000" dirty="0"/>
              <a:t>These optimization concepts influenced Smart Waste’s efficient route and collection management features.</a:t>
            </a:r>
          </a:p>
          <a:p>
            <a:br>
              <a:rPr lang="en-US" sz="2000" dirty="0"/>
            </a:br>
            <a:endParaRPr lang="en-US" sz="2000" dirty="0"/>
          </a:p>
          <a:p>
            <a:pPr marL="12065">
              <a:lnSpc>
                <a:spcPct val="100000"/>
              </a:lnSpc>
              <a:spcBef>
                <a:spcPts val="425"/>
              </a:spcBef>
              <a:tabLst>
                <a:tab pos="310515" algn="l"/>
              </a:tabLst>
            </a:pPr>
            <a:endParaRPr sz="1850" dirty="0">
              <a:latin typeface="Tahoma"/>
              <a:cs typeface="Tahoma"/>
            </a:endParaRPr>
          </a:p>
        </p:txBody>
      </p:sp>
      <p:sp>
        <p:nvSpPr>
          <p:cNvPr id="3" name="object 3"/>
          <p:cNvSpPr/>
          <p:nvPr/>
        </p:nvSpPr>
        <p:spPr>
          <a:xfrm>
            <a:off x="0" y="1433386"/>
            <a:ext cx="18288000" cy="38100"/>
          </a:xfrm>
          <a:custGeom>
            <a:avLst/>
            <a:gdLst/>
            <a:ahLst/>
            <a:cxnLst/>
            <a:rect l="l" t="t" r="r" b="b"/>
            <a:pathLst>
              <a:path w="18288000" h="38100">
                <a:moveTo>
                  <a:pt x="0" y="38099"/>
                </a:moveTo>
                <a:lnTo>
                  <a:pt x="0" y="0"/>
                </a:lnTo>
                <a:lnTo>
                  <a:pt x="18287999" y="0"/>
                </a:lnTo>
                <a:lnTo>
                  <a:pt x="18287999" y="38099"/>
                </a:lnTo>
                <a:lnTo>
                  <a:pt x="0" y="38099"/>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660" rIns="0" bIns="0" rtlCol="0">
            <a:spAutoFit/>
          </a:bodyPr>
          <a:lstStyle/>
          <a:p>
            <a:pPr marL="2447290">
              <a:lnSpc>
                <a:spcPct val="100000"/>
              </a:lnSpc>
              <a:spcBef>
                <a:spcPts val="100"/>
              </a:spcBef>
            </a:pPr>
            <a:r>
              <a:rPr spc="-95" dirty="0"/>
              <a:t>LITE</a:t>
            </a:r>
            <a:r>
              <a:rPr spc="-45" dirty="0"/>
              <a:t>R</a:t>
            </a:r>
            <a:r>
              <a:rPr spc="-585" dirty="0"/>
              <a:t>A</a:t>
            </a:r>
            <a:r>
              <a:rPr spc="-95" dirty="0"/>
              <a:t>TURE</a:t>
            </a:r>
            <a:r>
              <a:rPr spc="-275" dirty="0"/>
              <a:t> </a:t>
            </a:r>
            <a:r>
              <a:rPr spc="75" dirty="0"/>
              <a:t>REVIEW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433386"/>
            <a:ext cx="18288000" cy="38100"/>
          </a:xfrm>
          <a:custGeom>
            <a:avLst/>
            <a:gdLst/>
            <a:ahLst/>
            <a:cxnLst/>
            <a:rect l="l" t="t" r="r" b="b"/>
            <a:pathLst>
              <a:path w="18288000" h="38100">
                <a:moveTo>
                  <a:pt x="0" y="38099"/>
                </a:moveTo>
                <a:lnTo>
                  <a:pt x="0" y="0"/>
                </a:lnTo>
                <a:lnTo>
                  <a:pt x="18287999" y="0"/>
                </a:lnTo>
                <a:lnTo>
                  <a:pt x="18287999" y="38099"/>
                </a:lnTo>
                <a:lnTo>
                  <a:pt x="0" y="38099"/>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660" rIns="0" bIns="0" rtlCol="0">
            <a:spAutoFit/>
          </a:bodyPr>
          <a:lstStyle/>
          <a:p>
            <a:pPr marL="2447290">
              <a:lnSpc>
                <a:spcPct val="100000"/>
              </a:lnSpc>
              <a:spcBef>
                <a:spcPts val="100"/>
              </a:spcBef>
            </a:pPr>
            <a:r>
              <a:rPr spc="-95" dirty="0"/>
              <a:t>LITE</a:t>
            </a:r>
            <a:r>
              <a:rPr spc="-45" dirty="0"/>
              <a:t>R</a:t>
            </a:r>
            <a:r>
              <a:rPr spc="-585" dirty="0"/>
              <a:t>A</a:t>
            </a:r>
            <a:r>
              <a:rPr spc="-95" dirty="0"/>
              <a:t>TURE</a:t>
            </a:r>
            <a:r>
              <a:rPr spc="-275" dirty="0"/>
              <a:t> </a:t>
            </a:r>
            <a:r>
              <a:rPr spc="75" dirty="0"/>
              <a:t>REVIEW</a:t>
            </a:r>
          </a:p>
        </p:txBody>
      </p:sp>
      <p:sp>
        <p:nvSpPr>
          <p:cNvPr id="6" name="TextBox 5">
            <a:extLst>
              <a:ext uri="{FF2B5EF4-FFF2-40B4-BE49-F238E27FC236}">
                <a16:creationId xmlns:a16="http://schemas.microsoft.com/office/drawing/2014/main" id="{1FC9CE4B-59D4-6131-E061-426E2BC758E7}"/>
              </a:ext>
            </a:extLst>
          </p:cNvPr>
          <p:cNvSpPr txBox="1"/>
          <p:nvPr/>
        </p:nvSpPr>
        <p:spPr>
          <a:xfrm>
            <a:off x="533400" y="1735528"/>
            <a:ext cx="17145000" cy="8028073"/>
          </a:xfrm>
          <a:prstGeom prst="rect">
            <a:avLst/>
          </a:prstGeom>
          <a:noFill/>
        </p:spPr>
        <p:txBody>
          <a:bodyPr wrap="square">
            <a:spAutoFit/>
          </a:bodyPr>
          <a:lstStyle/>
          <a:p>
            <a:pPr>
              <a:buNone/>
            </a:pPr>
            <a:r>
              <a:rPr lang="en-US" b="1" dirty="0"/>
              <a:t>5. Artificial Intelligence-Based Waste Management: A Review (</a:t>
            </a:r>
            <a:r>
              <a:rPr lang="en-US" b="1" dirty="0" err="1"/>
              <a:t>Yevle</a:t>
            </a:r>
            <a:r>
              <a:rPr lang="en-US" b="1" dirty="0"/>
              <a:t> and Mann, 2025)</a:t>
            </a:r>
            <a:br>
              <a:rPr lang="en-US" dirty="0"/>
            </a:br>
            <a:r>
              <a:rPr lang="en-US" dirty="0"/>
              <a:t>A comprehensive review summarizing recent AI models used for waste prediction, classification, and recycling optimization.</a:t>
            </a:r>
            <a:br>
              <a:rPr lang="en-US" dirty="0"/>
            </a:br>
            <a:r>
              <a:rPr lang="en-US" b="1" dirty="0"/>
              <a:t>Relevance to Current Study:</a:t>
            </a:r>
            <a:br>
              <a:rPr lang="en-US" dirty="0"/>
            </a:br>
            <a:r>
              <a:rPr lang="en-US" dirty="0"/>
              <a:t>This review provided insights that shaped </a:t>
            </a:r>
            <a:r>
              <a:rPr lang="en-US" dirty="0" err="1"/>
              <a:t>SmartWaste’s</a:t>
            </a:r>
            <a:r>
              <a:rPr lang="en-US" dirty="0"/>
              <a:t> AI framework for waste classification and predictive analytics.</a:t>
            </a:r>
          </a:p>
          <a:p>
            <a:pPr>
              <a:buNone/>
            </a:pPr>
            <a:br>
              <a:rPr lang="en-US" dirty="0"/>
            </a:br>
            <a:endParaRPr lang="en-US" dirty="0"/>
          </a:p>
          <a:p>
            <a:pPr>
              <a:buNone/>
            </a:pPr>
            <a:r>
              <a:rPr lang="en-US" b="1" dirty="0"/>
              <a:t>6. AI-Driven Innovations in Waste Management (</a:t>
            </a:r>
            <a:r>
              <a:rPr lang="en-US" b="1" dirty="0" err="1"/>
              <a:t>Snoun</a:t>
            </a:r>
            <a:r>
              <a:rPr lang="en-US" b="1" dirty="0"/>
              <a:t> et al., 2025)</a:t>
            </a:r>
            <a:br>
              <a:rPr lang="en-US" dirty="0"/>
            </a:br>
            <a:r>
              <a:rPr lang="en-US" dirty="0"/>
              <a:t>The study explored emerging AI innovations enhancing automation, monitoring, and sustainability in waste systems.</a:t>
            </a:r>
            <a:br>
              <a:rPr lang="en-US" dirty="0"/>
            </a:br>
            <a:r>
              <a:rPr lang="en-US" b="1" dirty="0"/>
              <a:t>Relevance to Current Study:</a:t>
            </a:r>
            <a:br>
              <a:rPr lang="en-US" dirty="0"/>
            </a:br>
            <a:r>
              <a:rPr lang="en-US" dirty="0"/>
              <a:t>It reinforced the idea of continuous innovation adopted in </a:t>
            </a:r>
            <a:r>
              <a:rPr lang="en-US" dirty="0" err="1"/>
              <a:t>SmartWaste’s</a:t>
            </a:r>
            <a:r>
              <a:rPr lang="en-US" dirty="0"/>
              <a:t> intelligent monitoring module.</a:t>
            </a:r>
          </a:p>
          <a:p>
            <a:pPr>
              <a:buNone/>
            </a:pPr>
            <a:br>
              <a:rPr lang="en-US" dirty="0"/>
            </a:br>
            <a:endParaRPr lang="en-US" dirty="0"/>
          </a:p>
          <a:p>
            <a:pPr>
              <a:buNone/>
            </a:pPr>
            <a:r>
              <a:rPr lang="en-US" b="1" dirty="0"/>
              <a:t>7. Leveraging Machine Learning for Sustainable Solid Waste (Subedi et al., 2025)</a:t>
            </a:r>
            <a:br>
              <a:rPr lang="en-US" dirty="0"/>
            </a:br>
            <a:r>
              <a:rPr lang="en-US" dirty="0"/>
              <a:t>This research implemented ML algorithms to analyze and manage solid waste efficiently for sustainable outcomes.</a:t>
            </a:r>
            <a:br>
              <a:rPr lang="en-US" dirty="0"/>
            </a:br>
            <a:r>
              <a:rPr lang="en-US" b="1" dirty="0"/>
              <a:t>Relevance to Current Study:</a:t>
            </a:r>
            <a:br>
              <a:rPr lang="en-US" dirty="0"/>
            </a:br>
            <a:r>
              <a:rPr lang="en-US" dirty="0"/>
              <a:t>It influenced </a:t>
            </a:r>
            <a:r>
              <a:rPr lang="en-US" dirty="0" err="1"/>
              <a:t>SmartWaste’s</a:t>
            </a:r>
            <a:r>
              <a:rPr lang="en-US" dirty="0"/>
              <a:t> application of ML for waste categorization and trend prediction.</a:t>
            </a:r>
          </a:p>
          <a:p>
            <a:pPr>
              <a:buNone/>
            </a:pPr>
            <a:br>
              <a:rPr lang="en-US" dirty="0"/>
            </a:br>
            <a:endParaRPr lang="en-US" dirty="0"/>
          </a:p>
          <a:p>
            <a:pPr>
              <a:buNone/>
            </a:pPr>
            <a:r>
              <a:rPr lang="en-US" b="1" dirty="0"/>
              <a:t>8. Prediction of Waste Generation Using Machine Learning (Lee et al., 2025)</a:t>
            </a:r>
            <a:br>
              <a:rPr lang="en-US" dirty="0"/>
            </a:br>
            <a:r>
              <a:rPr lang="en-US" dirty="0"/>
              <a:t>Developed predictive models to estimate future waste quantities based on population and consumption data.</a:t>
            </a:r>
            <a:br>
              <a:rPr lang="en-US" dirty="0"/>
            </a:br>
            <a:r>
              <a:rPr lang="en-US" b="1" dirty="0"/>
              <a:t>Relevance to Current Study:</a:t>
            </a:r>
            <a:br>
              <a:rPr lang="en-US" dirty="0"/>
            </a:br>
            <a:r>
              <a:rPr lang="en-US" dirty="0"/>
              <a:t>Inspired </a:t>
            </a:r>
            <a:r>
              <a:rPr lang="en-US" dirty="0" err="1"/>
              <a:t>SmartWaste’s</a:t>
            </a:r>
            <a:r>
              <a:rPr lang="en-US" dirty="0"/>
              <a:t> predictive analytics component for proactive waste management planning.</a:t>
            </a:r>
          </a:p>
          <a:p>
            <a:pPr>
              <a:buNone/>
            </a:pPr>
            <a:br>
              <a:rPr lang="en-US" dirty="0"/>
            </a:br>
            <a:endParaRPr lang="en-US" dirty="0"/>
          </a:p>
          <a:p>
            <a:pPr>
              <a:buNone/>
            </a:pPr>
            <a:r>
              <a:rPr lang="en-US" b="1" dirty="0"/>
              <a:t>9. Predicting Municipal Solid Waste Generation Using Artificial Intelligence (Nourani et al., 2025)</a:t>
            </a:r>
            <a:br>
              <a:rPr lang="en-US" dirty="0"/>
            </a:br>
            <a:r>
              <a:rPr lang="en-US" dirty="0"/>
              <a:t>This study used AI models to forecast municipal solid waste generation for strategic waste management decisions.</a:t>
            </a:r>
            <a:br>
              <a:rPr lang="en-US" dirty="0"/>
            </a:br>
            <a:r>
              <a:rPr lang="en-US" b="1" dirty="0"/>
              <a:t>Relevance to Current Study:</a:t>
            </a:r>
            <a:br>
              <a:rPr lang="en-US" dirty="0"/>
            </a:br>
            <a:r>
              <a:rPr lang="en-US" dirty="0"/>
              <a:t>It contributed to </a:t>
            </a:r>
            <a:r>
              <a:rPr lang="en-US" dirty="0" err="1"/>
              <a:t>SmartWaste’s</a:t>
            </a:r>
            <a:r>
              <a:rPr lang="en-US" dirty="0"/>
              <a:t> AI-based forecasting feature for improved urban waste planning.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433386"/>
            <a:ext cx="18288000" cy="38100"/>
          </a:xfrm>
          <a:custGeom>
            <a:avLst/>
            <a:gdLst/>
            <a:ahLst/>
            <a:cxnLst/>
            <a:rect l="l" t="t" r="r" b="b"/>
            <a:pathLst>
              <a:path w="18288000" h="38100">
                <a:moveTo>
                  <a:pt x="0" y="38099"/>
                </a:moveTo>
                <a:lnTo>
                  <a:pt x="0" y="0"/>
                </a:lnTo>
                <a:lnTo>
                  <a:pt x="18287999" y="0"/>
                </a:lnTo>
                <a:lnTo>
                  <a:pt x="18287999" y="38099"/>
                </a:lnTo>
                <a:lnTo>
                  <a:pt x="0" y="38099"/>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660" rIns="0" bIns="0" rtlCol="0">
            <a:spAutoFit/>
          </a:bodyPr>
          <a:lstStyle/>
          <a:p>
            <a:pPr marL="2447290">
              <a:lnSpc>
                <a:spcPct val="100000"/>
              </a:lnSpc>
              <a:spcBef>
                <a:spcPts val="100"/>
              </a:spcBef>
            </a:pPr>
            <a:r>
              <a:rPr spc="-95" dirty="0"/>
              <a:t>LITE</a:t>
            </a:r>
            <a:r>
              <a:rPr spc="-45" dirty="0"/>
              <a:t>R</a:t>
            </a:r>
            <a:r>
              <a:rPr spc="-585" dirty="0"/>
              <a:t>A</a:t>
            </a:r>
            <a:r>
              <a:rPr spc="-95" dirty="0"/>
              <a:t>TURE</a:t>
            </a:r>
            <a:r>
              <a:rPr spc="-275" dirty="0"/>
              <a:t> </a:t>
            </a:r>
            <a:r>
              <a:rPr spc="75" dirty="0"/>
              <a:t>REVIEW</a:t>
            </a:r>
          </a:p>
        </p:txBody>
      </p:sp>
      <p:sp>
        <p:nvSpPr>
          <p:cNvPr id="6" name="TextBox 5">
            <a:extLst>
              <a:ext uri="{FF2B5EF4-FFF2-40B4-BE49-F238E27FC236}">
                <a16:creationId xmlns:a16="http://schemas.microsoft.com/office/drawing/2014/main" id="{C10DB32D-34EB-AE5D-B35B-2459BB315A49}"/>
              </a:ext>
            </a:extLst>
          </p:cNvPr>
          <p:cNvSpPr txBox="1"/>
          <p:nvPr/>
        </p:nvSpPr>
        <p:spPr>
          <a:xfrm>
            <a:off x="609600" y="1452436"/>
            <a:ext cx="17373600" cy="7294305"/>
          </a:xfrm>
          <a:prstGeom prst="rect">
            <a:avLst/>
          </a:prstGeom>
          <a:noFill/>
        </p:spPr>
        <p:txBody>
          <a:bodyPr wrap="square">
            <a:spAutoFit/>
          </a:bodyPr>
          <a:lstStyle/>
          <a:p>
            <a:pPr>
              <a:buNone/>
            </a:pPr>
            <a:br>
              <a:rPr lang="en-US" dirty="0"/>
            </a:br>
            <a:endParaRPr lang="en-US" dirty="0"/>
          </a:p>
          <a:p>
            <a:pPr>
              <a:buNone/>
            </a:pPr>
            <a:r>
              <a:rPr lang="en-US" b="1" dirty="0"/>
              <a:t>10. Integrated BIM and Machine Learning System for Circularity Prediction of Construction Demolition Waste (Saka et al., 2024)</a:t>
            </a:r>
            <a:br>
              <a:rPr lang="en-US" dirty="0"/>
            </a:br>
            <a:r>
              <a:rPr lang="en-US" dirty="0"/>
              <a:t>This paper combined BIM and ML to predict material reuse and promote circular economy practices.</a:t>
            </a:r>
            <a:br>
              <a:rPr lang="en-US" dirty="0"/>
            </a:br>
            <a:r>
              <a:rPr lang="en-US" b="1" dirty="0"/>
              <a:t>Relevance to Current Study:</a:t>
            </a:r>
            <a:br>
              <a:rPr lang="en-US" dirty="0"/>
            </a:br>
            <a:r>
              <a:rPr lang="en-US" dirty="0"/>
              <a:t>Encouraged </a:t>
            </a:r>
            <a:r>
              <a:rPr lang="en-US" dirty="0" err="1"/>
              <a:t>SmartWaste’s</a:t>
            </a:r>
            <a:r>
              <a:rPr lang="en-US" dirty="0"/>
              <a:t> focus on sustainable reuse and recycling of collected waste materials.</a:t>
            </a:r>
          </a:p>
          <a:p>
            <a:pPr>
              <a:buNone/>
            </a:pPr>
            <a:br>
              <a:rPr lang="en-US" dirty="0"/>
            </a:br>
            <a:endParaRPr lang="en-US" dirty="0"/>
          </a:p>
          <a:p>
            <a:pPr>
              <a:buNone/>
            </a:pPr>
            <a:r>
              <a:rPr lang="en-US" b="1" dirty="0"/>
              <a:t>11. A Heuristic for the Deployment of Collecting Routes for Urban Recycle Stations (Marseglia et al., 2025)</a:t>
            </a:r>
            <a:br>
              <a:rPr lang="en-US" dirty="0"/>
            </a:br>
            <a:r>
              <a:rPr lang="en-US" dirty="0"/>
              <a:t>Proposed a heuristic model to optimize collection routes and reduce operational costs in urban recycling.</a:t>
            </a:r>
            <a:br>
              <a:rPr lang="en-US" dirty="0"/>
            </a:br>
            <a:r>
              <a:rPr lang="en-US" b="1" dirty="0"/>
              <a:t>Relevance to Current Study:</a:t>
            </a:r>
            <a:br>
              <a:rPr lang="en-US" dirty="0"/>
            </a:br>
            <a:r>
              <a:rPr lang="en-US" dirty="0"/>
              <a:t>Formed the basis for </a:t>
            </a:r>
            <a:r>
              <a:rPr lang="en-US" dirty="0" err="1"/>
              <a:t>SmartWaste’s</a:t>
            </a:r>
            <a:r>
              <a:rPr lang="en-US" dirty="0"/>
              <a:t> intelligent route optimization for waste collection vehicles.</a:t>
            </a:r>
          </a:p>
          <a:p>
            <a:pPr>
              <a:buNone/>
            </a:pPr>
            <a:br>
              <a:rPr lang="en-US" dirty="0"/>
            </a:br>
            <a:endParaRPr lang="en-US" dirty="0"/>
          </a:p>
          <a:p>
            <a:pPr>
              <a:buNone/>
            </a:pPr>
            <a:r>
              <a:rPr lang="en-US" b="1" dirty="0"/>
              <a:t>12. The AI-Powered Cleanup: A Revolution in Solid Waste (Tiwari and Pallavi, 2025)</a:t>
            </a:r>
            <a:br>
              <a:rPr lang="en-US" dirty="0"/>
            </a:br>
            <a:r>
              <a:rPr lang="en-US" dirty="0"/>
              <a:t>Outlined how AI can automate and revolutionize solid waste management for cleaner environments.</a:t>
            </a:r>
            <a:br>
              <a:rPr lang="en-US" dirty="0"/>
            </a:br>
            <a:r>
              <a:rPr lang="en-US" b="1" dirty="0"/>
              <a:t>Relevance to Current Study:</a:t>
            </a:r>
            <a:br>
              <a:rPr lang="en-US" dirty="0"/>
            </a:br>
            <a:r>
              <a:rPr lang="en-US" dirty="0"/>
              <a:t>Served as the conceptual foundation for </a:t>
            </a:r>
            <a:r>
              <a:rPr lang="en-US" dirty="0" err="1"/>
              <a:t>SmartWaste’s</a:t>
            </a:r>
            <a:r>
              <a:rPr lang="en-US" dirty="0"/>
              <a:t> AI-powered waste segregation and monitoring system.</a:t>
            </a:r>
          </a:p>
          <a:p>
            <a:pPr>
              <a:buNone/>
            </a:pPr>
            <a:endParaRPr lang="en-US" dirty="0"/>
          </a:p>
          <a:p>
            <a:r>
              <a:rPr lang="en-US" b="1" dirty="0"/>
              <a:t>13. Artificial Intelligence and IoT for Smart Waste Management (Fuqaha and </a:t>
            </a:r>
            <a:r>
              <a:rPr lang="en-US" b="1" dirty="0" err="1"/>
              <a:t>Nursetiawan</a:t>
            </a:r>
            <a:r>
              <a:rPr lang="en-US" b="1" dirty="0"/>
              <a:t>, 2025)</a:t>
            </a:r>
            <a:br>
              <a:rPr lang="en-US" dirty="0"/>
            </a:br>
            <a:r>
              <a:rPr lang="en-US" dirty="0"/>
              <a:t>The paper reviewed the integration of AI and IoT for real-time monitoring, highlighting challenges and opportunities.</a:t>
            </a:r>
            <a:br>
              <a:rPr lang="en-US" dirty="0"/>
            </a:br>
            <a:r>
              <a:rPr lang="en-US" b="1" dirty="0"/>
              <a:t>Relevance to Current Study:</a:t>
            </a:r>
            <a:br>
              <a:rPr lang="en-US" dirty="0"/>
            </a:br>
            <a:r>
              <a:rPr lang="en-US" dirty="0"/>
              <a:t>This inspired </a:t>
            </a:r>
            <a:r>
              <a:rPr lang="en-US" dirty="0" err="1"/>
              <a:t>SmartWaste’s</a:t>
            </a:r>
            <a:r>
              <a:rPr lang="en-US" dirty="0"/>
              <a:t> IoT-enabled smart bins for live waste tracking and data synchronization.</a:t>
            </a:r>
          </a:p>
          <a:p>
            <a:br>
              <a:rPr lang="en-US" dirty="0"/>
            </a:br>
            <a:endParaRPr lang="en-US" dirty="0"/>
          </a:p>
          <a:p>
            <a:pPr>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660" rIns="0" bIns="0" rtlCol="0">
            <a:spAutoFit/>
          </a:bodyPr>
          <a:lstStyle/>
          <a:p>
            <a:pPr marL="12700">
              <a:lnSpc>
                <a:spcPct val="100000"/>
              </a:lnSpc>
              <a:spcBef>
                <a:spcPts val="100"/>
              </a:spcBef>
            </a:pPr>
            <a:r>
              <a:rPr spc="-60" dirty="0"/>
              <a:t>SYSTEM</a:t>
            </a:r>
            <a:r>
              <a:rPr spc="-220" dirty="0"/>
              <a:t> </a:t>
            </a:r>
            <a:r>
              <a:rPr dirty="0"/>
              <a:t>ARCHITECTURE</a:t>
            </a:r>
            <a:r>
              <a:rPr spc="-215" dirty="0"/>
              <a:t> </a:t>
            </a:r>
            <a:r>
              <a:rPr spc="155" dirty="0"/>
              <a:t>DIAGRAM</a:t>
            </a:r>
          </a:p>
        </p:txBody>
      </p:sp>
      <p:pic>
        <p:nvPicPr>
          <p:cNvPr id="4" name="Image 4">
            <a:extLst>
              <a:ext uri="{FF2B5EF4-FFF2-40B4-BE49-F238E27FC236}">
                <a16:creationId xmlns:a16="http://schemas.microsoft.com/office/drawing/2014/main" id="{D7924F63-8814-3377-FEAD-F21F8E328149}"/>
              </a:ext>
            </a:extLst>
          </p:cNvPr>
          <p:cNvPicPr>
            <a:picLocks/>
          </p:cNvPicPr>
          <p:nvPr/>
        </p:nvPicPr>
        <p:blipFill>
          <a:blip r:embed="rId2" cstate="print"/>
          <a:stretch>
            <a:fillRect/>
          </a:stretch>
        </p:blipFill>
        <p:spPr>
          <a:xfrm>
            <a:off x="2591141" y="1981200"/>
            <a:ext cx="12200084" cy="7048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660" rIns="0" bIns="0" rtlCol="0">
            <a:spAutoFit/>
          </a:bodyPr>
          <a:lstStyle/>
          <a:p>
            <a:pPr marL="3851275">
              <a:lnSpc>
                <a:spcPct val="100000"/>
              </a:lnSpc>
              <a:spcBef>
                <a:spcPts val="100"/>
              </a:spcBef>
            </a:pPr>
            <a:r>
              <a:rPr spc="110" dirty="0"/>
              <a:t>ALGORITHM</a:t>
            </a:r>
          </a:p>
        </p:txBody>
      </p:sp>
      <p:sp>
        <p:nvSpPr>
          <p:cNvPr id="18" name="TextBox 17">
            <a:extLst>
              <a:ext uri="{FF2B5EF4-FFF2-40B4-BE49-F238E27FC236}">
                <a16:creationId xmlns:a16="http://schemas.microsoft.com/office/drawing/2014/main" id="{5A5D3484-AC23-860E-3ABF-D1022551C093}"/>
              </a:ext>
            </a:extLst>
          </p:cNvPr>
          <p:cNvSpPr txBox="1"/>
          <p:nvPr/>
        </p:nvSpPr>
        <p:spPr>
          <a:xfrm>
            <a:off x="914400" y="2050345"/>
            <a:ext cx="15697200" cy="7879080"/>
          </a:xfrm>
          <a:prstGeom prst="rect">
            <a:avLst/>
          </a:prstGeom>
          <a:noFill/>
        </p:spPr>
        <p:txBody>
          <a:bodyPr wrap="square">
            <a:spAutoFit/>
          </a:bodyPr>
          <a:lstStyle/>
          <a:p>
            <a:pPr>
              <a:buNone/>
            </a:pPr>
            <a:r>
              <a:rPr lang="en-US" sz="2300" b="1" dirty="0"/>
              <a:t>1. Issue Reporting</a:t>
            </a:r>
          </a:p>
          <a:p>
            <a:pPr>
              <a:buNone/>
            </a:pPr>
            <a:r>
              <a:rPr lang="en-US" sz="2300" dirty="0"/>
              <a:t>This module allows users to directly communicate waste-related problems to municipal authorities. Users can capture and upload photos of garbage accumulation, missed collections, or overflowing bins, along with a short description and location. Once submitted, the complaint is automatically routed to the respective municipal department for action. Users can also track the complaint status in real time, ensuring transparency and accountability. This feature helps build community participation and ensures quicker waste issue resolution.</a:t>
            </a:r>
          </a:p>
          <a:p>
            <a:pPr>
              <a:buNone/>
            </a:pPr>
            <a:br>
              <a:rPr lang="en-US" sz="2300" dirty="0"/>
            </a:br>
            <a:endParaRPr lang="en-US" sz="2300" dirty="0"/>
          </a:p>
          <a:p>
            <a:pPr>
              <a:buNone/>
            </a:pPr>
            <a:r>
              <a:rPr lang="en-US" sz="2300" b="1" dirty="0"/>
              <a:t>2. AI Chatbot (Waste Classifier)</a:t>
            </a:r>
          </a:p>
          <a:p>
            <a:pPr>
              <a:buNone/>
            </a:pPr>
            <a:r>
              <a:rPr lang="en-US" sz="2300" dirty="0"/>
              <a:t>The AI-powered chatbot serves as an intelligent assistant that helps users identify the type of waste—biodegradable, non-biodegradable, recyclable, or hazardous—by analyzing user input or uploaded images. It uses trained machine learning models to classify waste accurately and offers disposal tips or segregation instructions. The chatbot also educates users on best practices for waste management, making it both an interactive and educational tool for sustainability.</a:t>
            </a:r>
          </a:p>
          <a:p>
            <a:pPr>
              <a:buNone/>
            </a:pPr>
            <a:br>
              <a:rPr lang="en-US" sz="2300" dirty="0"/>
            </a:br>
            <a:endParaRPr lang="en-US" sz="2300" dirty="0"/>
          </a:p>
          <a:p>
            <a:pPr>
              <a:buNone/>
            </a:pPr>
            <a:r>
              <a:rPr lang="en-US" sz="2300" b="1" dirty="0"/>
              <a:t>3. Waste Management Tips</a:t>
            </a:r>
          </a:p>
          <a:p>
            <a:pPr>
              <a:buNone/>
            </a:pPr>
            <a:r>
              <a:rPr lang="en-US" sz="2300" dirty="0"/>
              <a:t>This module acts as a knowledge and guidance section that provides personalized tips to users based on the kind of waste they handle. For instance, if a user reports organic waste, the system might suggest composting techniques, whereas for plastic waste, it could recommend nearby recycling points or reuse ideas. Tips are dynamically updated through AI learning and expert inputs, ensuring that users receive practical, relevant, and eco-friendly advice to minimize waste generation.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TotalTime>
  <Words>2052</Words>
  <Application>Microsoft Office PowerPoint</Application>
  <PresentationFormat>Custom</PresentationFormat>
  <Paragraphs>127</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Tahoma</vt:lpstr>
      <vt:lpstr>Times New Roman</vt:lpstr>
      <vt:lpstr>Verdana</vt:lpstr>
      <vt:lpstr>Wingdings</vt:lpstr>
      <vt:lpstr>Office Theme</vt:lpstr>
      <vt:lpstr>SMART WASTE-AI-POWERED COMMUNITY WASTE MANAGEMENT SYSTEM</vt:lpstr>
      <vt:lpstr>SDGs and TARGETs</vt:lpstr>
      <vt:lpstr>PROBLEM STATEMENT</vt:lpstr>
      <vt:lpstr>ABSTRACT</vt:lpstr>
      <vt:lpstr>LITERATURE REVIEW</vt:lpstr>
      <vt:lpstr>LITERATURE REVIEW</vt:lpstr>
      <vt:lpstr>LITERATURE REVIEW</vt:lpstr>
      <vt:lpstr>SYSTEM ARCHITECTURE DIAGRAM</vt:lpstr>
      <vt:lpstr>ALGORITHM</vt:lpstr>
      <vt:lpstr>ALGORITHM</vt:lpstr>
      <vt:lpstr>DATA FLOW DIAGRAM</vt:lpstr>
      <vt:lpstr>CLASS DIAGRAM</vt:lpstr>
      <vt:lpstr>JUSTIFICATION FOR POSITIVITY</vt:lpstr>
      <vt:lpstr>          EXPERIMENT RESULTS</vt:lpstr>
      <vt:lpstr>EXPERIMENTAL RESULTS</vt:lpstr>
      <vt:lpstr>EXPERIMENTAL RESULTS</vt:lpstr>
      <vt:lpstr>    EXPERIMENT RESULTS</vt:lpstr>
      <vt:lpstr>         EXPERIMENT RESULTS</vt:lpstr>
      <vt:lpstr>            EXPERIMENT RESULTS</vt:lpstr>
      <vt:lpstr>EXPERIMENTAL RESULTS</vt:lpstr>
      <vt:lpstr>EXPERIMENTAL RESULTS</vt:lpstr>
      <vt:lpstr>EXPERIMENTAL RESULTS</vt:lpstr>
      <vt:lpstr>EXPERIMENTAL RESULTS</vt:lpstr>
      <vt:lpstr>EXPERIMENTAL RESULTS</vt:lpstr>
      <vt:lpstr>FUTURE STEPS</vt:lpstr>
      <vt:lpstr>CONCULSION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Zerobite: A Real-Time Food Donation and Waste Management System</dc:title>
  <dc:creator>alin Jebi</dc:creator>
  <cp:keywords>DAG2fh9DTDc,BAFvR4EEPHo,0</cp:keywords>
  <cp:lastModifiedBy>Akshayalakshmi SV</cp:lastModifiedBy>
  <cp:revision>2</cp:revision>
  <dcterms:created xsi:type="dcterms:W3CDTF">2025-10-25T05:48:32Z</dcterms:created>
  <dcterms:modified xsi:type="dcterms:W3CDTF">2025-10-25T08:06:45Z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2025-10-23T00:00:00Z</vt:filetime>
  </property>
  <property fmtid="{D5CDD505-2E9C-101B-9397-08002B2CF9AE}" pid="3" name="Creator">
    <vt:lpwstr>Canva</vt:lpwstr>
  </property>
  <property fmtid="{D5CDD505-2E9C-101B-9397-08002B2CF9AE}" pid="4" name="LastSaved">
    <vt:filetime>2025-10-25T00:00:00Z</vt:filetime>
  </property>
  <property fmtid="{D5CDD505-2E9C-101B-9397-08002B2CF9AE}" pid="5" name="Producer">
    <vt:lpwstr>Canva</vt:lpwstr>
  </property>
</Properties>
</file>